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23" r:id="rId1"/>
    <p:sldMasterId id="2147484621" r:id="rId2"/>
  </p:sldMasterIdLst>
  <p:notesMasterIdLst>
    <p:notesMasterId r:id="rId24"/>
  </p:notesMasterIdLst>
  <p:sldIdLst>
    <p:sldId id="735" r:id="rId3"/>
    <p:sldId id="736" r:id="rId4"/>
    <p:sldId id="626" r:id="rId5"/>
    <p:sldId id="746" r:id="rId6"/>
    <p:sldId id="748" r:id="rId7"/>
    <p:sldId id="749" r:id="rId8"/>
    <p:sldId id="747" r:id="rId9"/>
    <p:sldId id="772" r:id="rId10"/>
    <p:sldId id="751" r:id="rId11"/>
    <p:sldId id="750" r:id="rId12"/>
    <p:sldId id="756" r:id="rId13"/>
    <p:sldId id="758" r:id="rId14"/>
    <p:sldId id="759" r:id="rId15"/>
    <p:sldId id="760" r:id="rId16"/>
    <p:sldId id="761" r:id="rId17"/>
    <p:sldId id="762" r:id="rId18"/>
    <p:sldId id="763" r:id="rId19"/>
    <p:sldId id="764" r:id="rId20"/>
    <p:sldId id="765" r:id="rId21"/>
    <p:sldId id="766" r:id="rId22"/>
    <p:sldId id="767" r:id="rId23"/>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3300"/>
    <a:srgbClr val="660066"/>
    <a:srgbClr val="0000CC"/>
    <a:srgbClr val="6E0000"/>
    <a:srgbClr val="006699"/>
    <a:srgbClr val="336699"/>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3603" autoAdjust="0"/>
    <p:restoredTop sz="95058" autoAdjust="0"/>
  </p:normalViewPr>
  <p:slideViewPr>
    <p:cSldViewPr>
      <p:cViewPr varScale="1">
        <p:scale>
          <a:sx n="67" d="100"/>
          <a:sy n="67" d="100"/>
        </p:scale>
        <p:origin x="136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54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eaLnBrk="1" hangingPunct="1">
              <a:defRPr sz="1200"/>
            </a:lvl1pPr>
          </a:lstStyle>
          <a:p>
            <a:pPr>
              <a:defRPr/>
            </a:pPr>
            <a:endParaRPr lang="en-US"/>
          </a:p>
        </p:txBody>
      </p:sp>
      <p:sp>
        <p:nvSpPr>
          <p:cNvPr id="8195"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1" eaLnBrk="1" hangingPunct="1">
              <a:defRPr sz="1200"/>
            </a:lvl1pPr>
          </a:lstStyle>
          <a:p>
            <a:pPr>
              <a:defRPr/>
            </a:pPr>
            <a:endParaRPr lang="en-US"/>
          </a:p>
        </p:txBody>
      </p:sp>
      <p:sp>
        <p:nvSpPr>
          <p:cNvPr id="922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noProof="0" smtClean="0"/>
              <a:t>انقر لتحرير أنماط النص الرئيسي</a:t>
            </a:r>
          </a:p>
          <a:p>
            <a:pPr lvl="1"/>
            <a:r>
              <a:rPr lang="ar-SA" noProof="0" smtClean="0"/>
              <a:t>المستوى الثاني</a:t>
            </a:r>
          </a:p>
          <a:p>
            <a:pPr lvl="2"/>
            <a:r>
              <a:rPr lang="ar-SA" noProof="0" smtClean="0"/>
              <a:t>المستوى الثالث</a:t>
            </a:r>
          </a:p>
          <a:p>
            <a:pPr lvl="3"/>
            <a:r>
              <a:rPr lang="ar-SA" noProof="0" smtClean="0"/>
              <a:t>المستوى الرابع</a:t>
            </a:r>
          </a:p>
          <a:p>
            <a:pPr lvl="4"/>
            <a:r>
              <a:rPr lang="ar-SA" noProof="0" smtClean="0"/>
              <a:t>المستوى الخامس</a:t>
            </a:r>
          </a:p>
        </p:txBody>
      </p:sp>
      <p:sp>
        <p:nvSpPr>
          <p:cNvPr id="8198"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eaLnBrk="1" hangingPunct="1">
              <a:defRPr sz="1200"/>
            </a:lvl1pPr>
          </a:lstStyle>
          <a:p>
            <a:pPr>
              <a:defRPr/>
            </a:pPr>
            <a:endParaRPr lang="en-US"/>
          </a:p>
        </p:txBody>
      </p:sp>
      <p:sp>
        <p:nvSpPr>
          <p:cNvPr id="8199"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eaLnBrk="1" hangingPunct="1">
              <a:defRPr sz="1200"/>
            </a:lvl1pPr>
          </a:lstStyle>
          <a:p>
            <a:pPr>
              <a:defRPr/>
            </a:pPr>
            <a:fld id="{A59EBD8B-F451-4734-BB5F-CA0DD8625888}" type="slidenum">
              <a:rPr lang="ar-SA" altLang="ar-EG"/>
              <a:pPr>
                <a:defRPr/>
              </a:pPr>
              <a:t>‹#›</a:t>
            </a:fld>
            <a:endParaRPr lang="en-US" altLang="ar-EG"/>
          </a:p>
        </p:txBody>
      </p:sp>
    </p:spTree>
    <p:extLst>
      <p:ext uri="{BB962C8B-B14F-4D97-AF65-F5344CB8AC3E}">
        <p14:creationId xmlns:p14="http://schemas.microsoft.com/office/powerpoint/2010/main" val="2730762662"/>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FC06C83-0974-4683-85F9-8B8FF9C78FD6}" type="slidenum">
              <a:rPr lang="ar-SA" altLang="ar-EG" smtClean="0">
                <a:solidFill>
                  <a:srgbClr val="000000"/>
                </a:solidFill>
              </a:rPr>
              <a:pPr/>
              <a:t>1</a:t>
            </a:fld>
            <a:endParaRPr lang="en-US" altLang="ar-EG" smtClean="0">
              <a:solidFill>
                <a:srgbClr val="000000"/>
              </a:solidFill>
            </a:endParaRPr>
          </a:p>
        </p:txBody>
      </p:sp>
      <p:sp>
        <p:nvSpPr>
          <p:cNvPr id="11267" name="Rectangle 2"/>
          <p:cNvSpPr>
            <a:spLocks noRo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ar-EG" smtClean="0"/>
          </a:p>
        </p:txBody>
      </p:sp>
    </p:spTree>
    <p:extLst>
      <p:ext uri="{BB962C8B-B14F-4D97-AF65-F5344CB8AC3E}">
        <p14:creationId xmlns:p14="http://schemas.microsoft.com/office/powerpoint/2010/main" val="15324603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pPr>
              <a:defRPr/>
            </a:pPr>
            <a:fld id="{AC69632A-701C-4C51-A708-80D5ED433ACD}" type="slidenum">
              <a:rPr lang="ar-SA" altLang="ar-EG"/>
              <a:pPr>
                <a:defRPr/>
              </a:pPr>
              <a:t>‹#›</a:t>
            </a:fld>
            <a:endParaRPr lang="en-US" altLang="ar-EG"/>
          </a:p>
        </p:txBody>
      </p:sp>
    </p:spTree>
    <p:extLst>
      <p:ext uri="{BB962C8B-B14F-4D97-AF65-F5344CB8AC3E}">
        <p14:creationId xmlns:p14="http://schemas.microsoft.com/office/powerpoint/2010/main" val="124618981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7D913C1-EB84-42FF-A221-8B320CB10EC8}" type="slidenum">
              <a:rPr lang="ar-SA" altLang="ar-EG"/>
              <a:pPr>
                <a:defRPr/>
              </a:pPr>
              <a:t>‹#›</a:t>
            </a:fld>
            <a:endParaRPr lang="en-US" altLang="ar-EG"/>
          </a:p>
        </p:txBody>
      </p:sp>
    </p:spTree>
    <p:extLst>
      <p:ext uri="{BB962C8B-B14F-4D97-AF65-F5344CB8AC3E}">
        <p14:creationId xmlns:p14="http://schemas.microsoft.com/office/powerpoint/2010/main" val="3086554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5B7685B-4486-45B1-AE79-8922A97E257D}" type="slidenum">
              <a:rPr lang="ar-SA" altLang="ar-EG"/>
              <a:pPr>
                <a:defRPr/>
              </a:pPr>
              <a:t>‹#›</a:t>
            </a:fld>
            <a:endParaRPr lang="en-US" altLang="ar-EG"/>
          </a:p>
        </p:txBody>
      </p:sp>
    </p:spTree>
    <p:extLst>
      <p:ext uri="{BB962C8B-B14F-4D97-AF65-F5344CB8AC3E}">
        <p14:creationId xmlns:p14="http://schemas.microsoft.com/office/powerpoint/2010/main" val="202177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solidFill>
                  <a:srgbClr val="DBF5F9">
                    <a:shade val="90000"/>
                  </a:srgbClr>
                </a:solidFill>
              </a:defRPr>
            </a:lvl1pPr>
          </a:lstStyle>
          <a:p>
            <a:pPr>
              <a:defRPr/>
            </a:pPr>
            <a:endParaRPr lang="en-US"/>
          </a:p>
        </p:txBody>
      </p:sp>
      <p:sp>
        <p:nvSpPr>
          <p:cNvPr id="5" name="Footer Placeholder 18"/>
          <p:cNvSpPr>
            <a:spLocks noGrp="1"/>
          </p:cNvSpPr>
          <p:nvPr>
            <p:ph type="ftr" sz="quarter" idx="11"/>
          </p:nvPr>
        </p:nvSpPr>
        <p:spPr/>
        <p:txBody>
          <a:bodyPr/>
          <a:lstStyle>
            <a:lvl1pPr>
              <a:defRPr>
                <a:solidFill>
                  <a:srgbClr val="DBF5F9">
                    <a:shade val="90000"/>
                  </a:srgbClr>
                </a:solidFill>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pPr>
              <a:defRPr/>
            </a:pPr>
            <a:fld id="{1C42FEF9-3387-4DE3-A1E7-FFD2599D8C05}" type="slidenum">
              <a:rPr lang="ar-SA" altLang="ar-EG"/>
              <a:pPr>
                <a:defRPr/>
              </a:pPr>
              <a:t>‹#›</a:t>
            </a:fld>
            <a:endParaRPr lang="en-US" altLang="ar-EG"/>
          </a:p>
        </p:txBody>
      </p:sp>
    </p:spTree>
    <p:extLst>
      <p:ext uri="{BB962C8B-B14F-4D97-AF65-F5344CB8AC3E}">
        <p14:creationId xmlns:p14="http://schemas.microsoft.com/office/powerpoint/2010/main" val="3036909915"/>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CC169A5-ACEE-493D-92C0-C3F04D977951}" type="slidenum">
              <a:rPr lang="ar-SA" altLang="ar-EG"/>
              <a:pPr>
                <a:defRPr/>
              </a:pPr>
              <a:t>‹#›</a:t>
            </a:fld>
            <a:endParaRPr lang="en-US" altLang="ar-EG"/>
          </a:p>
        </p:txBody>
      </p:sp>
    </p:spTree>
    <p:extLst>
      <p:ext uri="{BB962C8B-B14F-4D97-AF65-F5344CB8AC3E}">
        <p14:creationId xmlns:p14="http://schemas.microsoft.com/office/powerpoint/2010/main" val="855937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rgbClr val="DBF5F9">
                    <a:shade val="90000"/>
                  </a:srgbClr>
                </a:solidFill>
              </a:defRPr>
            </a:lvl1pPr>
          </a:lstStyle>
          <a:p>
            <a:pPr>
              <a:defRPr/>
            </a:pPr>
            <a:endParaRPr lang="en-US"/>
          </a:p>
        </p:txBody>
      </p:sp>
      <p:sp>
        <p:nvSpPr>
          <p:cNvPr id="5" name="Footer Placeholder 4"/>
          <p:cNvSpPr>
            <a:spLocks noGrp="1"/>
          </p:cNvSpPr>
          <p:nvPr>
            <p:ph type="ftr" sz="quarter" idx="11"/>
          </p:nvPr>
        </p:nvSpPr>
        <p:spPr/>
        <p:txBody>
          <a:bodyPr/>
          <a:lstStyle>
            <a:lvl1pPr>
              <a:defRPr>
                <a:solidFill>
                  <a:srgbClr val="DBF5F9">
                    <a:shade val="90000"/>
                  </a:srgb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pPr>
              <a:defRPr/>
            </a:pPr>
            <a:fld id="{8F6E2C48-1291-4F88-81E2-C6C8099CF6A1}" type="slidenum">
              <a:rPr lang="ar-SA" altLang="ar-EG"/>
              <a:pPr>
                <a:defRPr/>
              </a:pPr>
              <a:t>‹#›</a:t>
            </a:fld>
            <a:endParaRPr lang="en-US" altLang="ar-EG"/>
          </a:p>
        </p:txBody>
      </p:sp>
    </p:spTree>
    <p:extLst>
      <p:ext uri="{BB962C8B-B14F-4D97-AF65-F5344CB8AC3E}">
        <p14:creationId xmlns:p14="http://schemas.microsoft.com/office/powerpoint/2010/main" val="1681115773"/>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37522333-AD0A-48C2-86FA-3B9C09962820}" type="slidenum">
              <a:rPr lang="ar-SA" altLang="ar-EG"/>
              <a:pPr>
                <a:defRPr/>
              </a:pPr>
              <a:t>‹#›</a:t>
            </a:fld>
            <a:endParaRPr lang="en-US" altLang="ar-EG"/>
          </a:p>
        </p:txBody>
      </p:sp>
    </p:spTree>
    <p:extLst>
      <p:ext uri="{BB962C8B-B14F-4D97-AF65-F5344CB8AC3E}">
        <p14:creationId xmlns:p14="http://schemas.microsoft.com/office/powerpoint/2010/main" val="28580230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8155DB8E-751A-42B6-939A-A9E086F58926}" type="slidenum">
              <a:rPr lang="ar-SA" altLang="ar-EG"/>
              <a:pPr>
                <a:defRPr/>
              </a:pPr>
              <a:t>‹#›</a:t>
            </a:fld>
            <a:endParaRPr lang="en-US" altLang="ar-EG"/>
          </a:p>
        </p:txBody>
      </p:sp>
    </p:spTree>
    <p:extLst>
      <p:ext uri="{BB962C8B-B14F-4D97-AF65-F5344CB8AC3E}">
        <p14:creationId xmlns:p14="http://schemas.microsoft.com/office/powerpoint/2010/main" val="613463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88242CC9-32FE-448C-ADDD-2320D434FE34}" type="slidenum">
              <a:rPr lang="ar-SA" altLang="ar-EG"/>
              <a:pPr>
                <a:defRPr/>
              </a:pPr>
              <a:t>‹#›</a:t>
            </a:fld>
            <a:endParaRPr lang="en-US" altLang="ar-EG"/>
          </a:p>
        </p:txBody>
      </p:sp>
    </p:spTree>
    <p:extLst>
      <p:ext uri="{BB962C8B-B14F-4D97-AF65-F5344CB8AC3E}">
        <p14:creationId xmlns:p14="http://schemas.microsoft.com/office/powerpoint/2010/main" val="1851017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700792D9-A6C4-414B-BD81-E21B5134DAAC}" type="slidenum">
              <a:rPr lang="ar-SA" altLang="ar-EG"/>
              <a:pPr>
                <a:defRPr/>
              </a:pPr>
              <a:t>‹#›</a:t>
            </a:fld>
            <a:endParaRPr lang="en-US" altLang="ar-EG"/>
          </a:p>
        </p:txBody>
      </p:sp>
    </p:spTree>
    <p:extLst>
      <p:ext uri="{BB962C8B-B14F-4D97-AF65-F5344CB8AC3E}">
        <p14:creationId xmlns:p14="http://schemas.microsoft.com/office/powerpoint/2010/main" val="9436089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5113BB29-7E32-4EF9-AABF-AF0BFD89B7FE}" type="slidenum">
              <a:rPr lang="ar-SA" altLang="ar-EG"/>
              <a:pPr>
                <a:defRPr/>
              </a:pPr>
              <a:t>‹#›</a:t>
            </a:fld>
            <a:endParaRPr lang="en-US" altLang="ar-EG"/>
          </a:p>
        </p:txBody>
      </p:sp>
    </p:spTree>
    <p:extLst>
      <p:ext uri="{BB962C8B-B14F-4D97-AF65-F5344CB8AC3E}">
        <p14:creationId xmlns:p14="http://schemas.microsoft.com/office/powerpoint/2010/main" val="4036262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B3887EE-DB58-4A43-9687-5E5082FFEA1C}" type="slidenum">
              <a:rPr lang="ar-SA" altLang="ar-EG"/>
              <a:pPr>
                <a:defRPr/>
              </a:pPr>
              <a:t>‹#›</a:t>
            </a:fld>
            <a:endParaRPr lang="en-US" altLang="ar-EG"/>
          </a:p>
        </p:txBody>
      </p:sp>
    </p:spTree>
    <p:extLst>
      <p:ext uri="{BB962C8B-B14F-4D97-AF65-F5344CB8AC3E}">
        <p14:creationId xmlns:p14="http://schemas.microsoft.com/office/powerpoint/2010/main" val="31237138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rtl="1" eaLnBrk="1" hangingPunct="1">
              <a:defRPr/>
            </a:pPr>
            <a:endParaRPr lang="en-US">
              <a:solidFill>
                <a:prstClr val="white"/>
              </a:solidFill>
            </a:endParaRPr>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rtl="1" eaLnBrk="1" hangingPunct="1">
              <a:defRPr/>
            </a:pPr>
            <a:endParaRPr lang="en-US">
              <a:solidFill>
                <a:prstClr val="white"/>
              </a:solidFill>
            </a:endParaRPr>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35773652-F271-4DB1-BF6A-3441D3D534F1}" type="slidenum">
              <a:rPr lang="ar-SA" altLang="ar-EG"/>
              <a:pPr>
                <a:defRPr/>
              </a:pPr>
              <a:t>‹#›</a:t>
            </a:fld>
            <a:endParaRPr lang="en-US" altLang="ar-EG"/>
          </a:p>
        </p:txBody>
      </p:sp>
    </p:spTree>
    <p:extLst>
      <p:ext uri="{BB962C8B-B14F-4D97-AF65-F5344CB8AC3E}">
        <p14:creationId xmlns:p14="http://schemas.microsoft.com/office/powerpoint/2010/main" val="1001402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C230D24-9191-44A9-B5D9-97B76BC18683}" type="slidenum">
              <a:rPr lang="ar-SA" altLang="ar-EG"/>
              <a:pPr>
                <a:defRPr/>
              </a:pPr>
              <a:t>‹#›</a:t>
            </a:fld>
            <a:endParaRPr lang="en-US" altLang="ar-EG"/>
          </a:p>
        </p:txBody>
      </p:sp>
    </p:spTree>
    <p:extLst>
      <p:ext uri="{BB962C8B-B14F-4D97-AF65-F5344CB8AC3E}">
        <p14:creationId xmlns:p14="http://schemas.microsoft.com/office/powerpoint/2010/main" val="10609981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FA7B901-C9F7-4945-9CF8-23E8AC98E130}" type="slidenum">
              <a:rPr lang="ar-SA" altLang="ar-EG"/>
              <a:pPr>
                <a:defRPr/>
              </a:pPr>
              <a:t>‹#›</a:t>
            </a:fld>
            <a:endParaRPr lang="en-US" altLang="ar-EG"/>
          </a:p>
        </p:txBody>
      </p:sp>
    </p:spTree>
    <p:extLst>
      <p:ext uri="{BB962C8B-B14F-4D97-AF65-F5344CB8AC3E}">
        <p14:creationId xmlns:p14="http://schemas.microsoft.com/office/powerpoint/2010/main" val="38993038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mtClean="0"/>
              <a:t>Click to edit Master title style</a:t>
            </a:r>
            <a:endParaRPr lang="ar-EG"/>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678E0FE9-8FC2-41B7-84F8-69428D43572C}" type="slidenum">
              <a:rPr lang="ar-SA" altLang="ar-EG"/>
              <a:pPr>
                <a:defRPr/>
              </a:pPr>
              <a:t>‹#›</a:t>
            </a:fld>
            <a:endParaRPr lang="en-US" altLang="ar-EG"/>
          </a:p>
        </p:txBody>
      </p:sp>
    </p:spTree>
    <p:extLst>
      <p:ext uri="{BB962C8B-B14F-4D97-AF65-F5344CB8AC3E}">
        <p14:creationId xmlns:p14="http://schemas.microsoft.com/office/powerpoint/2010/main" val="2317150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pPr>
              <a:defRPr/>
            </a:pPr>
            <a:fld id="{E8272BB4-B9DC-4DFB-A703-FA35B10A0A9D}" type="slidenum">
              <a:rPr lang="ar-SA" altLang="ar-EG"/>
              <a:pPr>
                <a:defRPr/>
              </a:pPr>
              <a:t>‹#›</a:t>
            </a:fld>
            <a:endParaRPr lang="en-US" altLang="ar-EG"/>
          </a:p>
        </p:txBody>
      </p:sp>
    </p:spTree>
    <p:extLst>
      <p:ext uri="{BB962C8B-B14F-4D97-AF65-F5344CB8AC3E}">
        <p14:creationId xmlns:p14="http://schemas.microsoft.com/office/powerpoint/2010/main" val="344999153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FD0F20D8-5923-40AC-B01D-B915F103E04A}" type="slidenum">
              <a:rPr lang="ar-SA" altLang="ar-EG"/>
              <a:pPr>
                <a:defRPr/>
              </a:pPr>
              <a:t>‹#›</a:t>
            </a:fld>
            <a:endParaRPr lang="en-US" altLang="ar-EG"/>
          </a:p>
        </p:txBody>
      </p:sp>
    </p:spTree>
    <p:extLst>
      <p:ext uri="{BB962C8B-B14F-4D97-AF65-F5344CB8AC3E}">
        <p14:creationId xmlns:p14="http://schemas.microsoft.com/office/powerpoint/2010/main" val="1261018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EADC9A1C-F8F3-4A3F-BD5B-A5CD83DAB105}" type="slidenum">
              <a:rPr lang="ar-SA" altLang="ar-EG"/>
              <a:pPr>
                <a:defRPr/>
              </a:pPr>
              <a:t>‹#›</a:t>
            </a:fld>
            <a:endParaRPr lang="en-US" altLang="ar-EG"/>
          </a:p>
        </p:txBody>
      </p:sp>
    </p:spTree>
    <p:extLst>
      <p:ext uri="{BB962C8B-B14F-4D97-AF65-F5344CB8AC3E}">
        <p14:creationId xmlns:p14="http://schemas.microsoft.com/office/powerpoint/2010/main" val="2514806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A28830F5-3995-4E44-8158-F6DFC12F21D0}" type="slidenum">
              <a:rPr lang="ar-SA" altLang="ar-EG"/>
              <a:pPr>
                <a:defRPr/>
              </a:pPr>
              <a:t>‹#›</a:t>
            </a:fld>
            <a:endParaRPr lang="en-US" altLang="ar-EG"/>
          </a:p>
        </p:txBody>
      </p:sp>
    </p:spTree>
    <p:extLst>
      <p:ext uri="{BB962C8B-B14F-4D97-AF65-F5344CB8AC3E}">
        <p14:creationId xmlns:p14="http://schemas.microsoft.com/office/powerpoint/2010/main" val="63569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4CC1212F-3532-47A2-B9BD-E627356B8414}" type="slidenum">
              <a:rPr lang="ar-SA" altLang="ar-EG"/>
              <a:pPr>
                <a:defRPr/>
              </a:pPr>
              <a:t>‹#›</a:t>
            </a:fld>
            <a:endParaRPr lang="en-US" altLang="ar-EG"/>
          </a:p>
        </p:txBody>
      </p:sp>
    </p:spTree>
    <p:extLst>
      <p:ext uri="{BB962C8B-B14F-4D97-AF65-F5344CB8AC3E}">
        <p14:creationId xmlns:p14="http://schemas.microsoft.com/office/powerpoint/2010/main" val="481246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3C18CDBA-7248-41FD-ABDB-54224F0EA765}" type="slidenum">
              <a:rPr lang="ar-SA" altLang="ar-EG"/>
              <a:pPr>
                <a:defRPr/>
              </a:pPr>
              <a:t>‹#›</a:t>
            </a:fld>
            <a:endParaRPr lang="en-US" altLang="ar-EG"/>
          </a:p>
        </p:txBody>
      </p:sp>
    </p:spTree>
    <p:extLst>
      <p:ext uri="{BB962C8B-B14F-4D97-AF65-F5344CB8AC3E}">
        <p14:creationId xmlns:p14="http://schemas.microsoft.com/office/powerpoint/2010/main" val="1358191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rtl="1" eaLnBrk="1" hangingPunct="1">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rtl="1" eaLnBrk="1" hangingPunct="1">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C575E921-8C86-4F6F-8A76-E3F98D1868B7}" type="slidenum">
              <a:rPr lang="ar-SA" altLang="ar-EG"/>
              <a:pPr>
                <a:defRPr/>
              </a:pPr>
              <a:t>‹#›</a:t>
            </a:fld>
            <a:endParaRPr lang="en-US" altLang="ar-EG"/>
          </a:p>
        </p:txBody>
      </p:sp>
    </p:spTree>
    <p:extLst>
      <p:ext uri="{BB962C8B-B14F-4D97-AF65-F5344CB8AC3E}">
        <p14:creationId xmlns:p14="http://schemas.microsoft.com/office/powerpoint/2010/main" val="1962956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ar-EG"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EG" smtClean="0"/>
              <a:t>Click to edit Master text styles</a:t>
            </a:r>
          </a:p>
          <a:p>
            <a:pPr lvl="1"/>
            <a:r>
              <a:rPr lang="en-US" altLang="ar-EG" smtClean="0"/>
              <a:t>Second level</a:t>
            </a:r>
          </a:p>
          <a:p>
            <a:pPr lvl="2"/>
            <a:r>
              <a:rPr lang="en-US" altLang="ar-EG" smtClean="0"/>
              <a:t>Third level</a:t>
            </a:r>
          </a:p>
          <a:p>
            <a:pPr lvl="3"/>
            <a:r>
              <a:rPr lang="en-US" altLang="ar-EG" smtClean="0"/>
              <a:t>Fourth level</a:t>
            </a:r>
          </a:p>
          <a:p>
            <a:pPr lvl="4"/>
            <a:r>
              <a:rPr lang="en-US" altLang="ar-EG"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rtl="1"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rtl="1"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200">
                <a:solidFill>
                  <a:srgbClr val="045C75"/>
                </a:solidFill>
              </a:defRPr>
            </a:lvl1pPr>
          </a:lstStyle>
          <a:p>
            <a:pPr>
              <a:defRPr/>
            </a:pPr>
            <a:fld id="{DE79D583-72C9-478F-BA45-F5B7AB331250}" type="slidenum">
              <a:rPr lang="ar-SA" altLang="ar-EG"/>
              <a:pPr>
                <a:defRPr/>
              </a:pPr>
              <a:t>‹#›</a:t>
            </a:fld>
            <a:endParaRPr lang="en-US" altLang="ar-EG"/>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lgn="r" rtl="1" eaLnBrk="1" hangingPunct="1">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lgn="r" rtl="1" eaLnBrk="1" hangingPunct="1">
                <a:defRPr/>
              </a:pPr>
              <a:endParaRPr lang="en-US"/>
            </a:p>
          </p:txBody>
        </p:sp>
      </p:grpSp>
    </p:spTree>
  </p:cSld>
  <p:clrMap bg1="lt1" tx1="dk1" bg2="lt2" tx2="dk2" accent1="accent1" accent2="accent2" accent3="accent3" accent4="accent4" accent5="accent5" accent6="accent6" hlink="hlink" folHlink="folHlink"/>
  <p:sldLayoutIdLst>
    <p:sldLayoutId id="2147484778" r:id="rId1"/>
    <p:sldLayoutId id="2147484761" r:id="rId2"/>
    <p:sldLayoutId id="2147484779" r:id="rId3"/>
    <p:sldLayoutId id="2147484762" r:id="rId4"/>
    <p:sldLayoutId id="2147484763" r:id="rId5"/>
    <p:sldLayoutId id="2147484764" r:id="rId6"/>
    <p:sldLayoutId id="2147484765" r:id="rId7"/>
    <p:sldLayoutId id="2147484766" r:id="rId8"/>
    <p:sldLayoutId id="2147484780" r:id="rId9"/>
    <p:sldLayoutId id="2147484767" r:id="rId10"/>
    <p:sldLayoutId id="2147484768" r:id="rId11"/>
  </p:sldLayoutIdLst>
  <p:txStyles>
    <p:titleStyle>
      <a:lvl1pPr algn="l" rtl="1" eaLnBrk="0" fontAlgn="base" hangingPunct="0">
        <a:spcBef>
          <a:spcPct val="0"/>
        </a:spcBef>
        <a:spcAft>
          <a:spcPct val="0"/>
        </a:spcAft>
        <a:defRPr sz="5000" kern="1200">
          <a:solidFill>
            <a:schemeClr val="tx2"/>
          </a:solidFill>
          <a:latin typeface="+mj-lt"/>
          <a:ea typeface="+mj-ea"/>
          <a:cs typeface="+mj-cs"/>
        </a:defRPr>
      </a:lvl1pPr>
      <a:lvl2pPr algn="l" rtl="1" eaLnBrk="0" fontAlgn="base" hangingPunct="0">
        <a:spcBef>
          <a:spcPct val="0"/>
        </a:spcBef>
        <a:spcAft>
          <a:spcPct val="0"/>
        </a:spcAft>
        <a:defRPr sz="5000">
          <a:solidFill>
            <a:schemeClr val="tx2"/>
          </a:solidFill>
          <a:latin typeface="Calibri" pitchFamily="34" charset="0"/>
          <a:cs typeface="Traditional Arabic" pitchFamily="18" charset="-78"/>
        </a:defRPr>
      </a:lvl2pPr>
      <a:lvl3pPr algn="l" rtl="1" eaLnBrk="0" fontAlgn="base" hangingPunct="0">
        <a:spcBef>
          <a:spcPct val="0"/>
        </a:spcBef>
        <a:spcAft>
          <a:spcPct val="0"/>
        </a:spcAft>
        <a:defRPr sz="5000">
          <a:solidFill>
            <a:schemeClr val="tx2"/>
          </a:solidFill>
          <a:latin typeface="Calibri" pitchFamily="34" charset="0"/>
          <a:cs typeface="Traditional Arabic" pitchFamily="18" charset="-78"/>
        </a:defRPr>
      </a:lvl3pPr>
      <a:lvl4pPr algn="l" rtl="1" eaLnBrk="0" fontAlgn="base" hangingPunct="0">
        <a:spcBef>
          <a:spcPct val="0"/>
        </a:spcBef>
        <a:spcAft>
          <a:spcPct val="0"/>
        </a:spcAft>
        <a:defRPr sz="5000">
          <a:solidFill>
            <a:schemeClr val="tx2"/>
          </a:solidFill>
          <a:latin typeface="Calibri" pitchFamily="34" charset="0"/>
          <a:cs typeface="Traditional Arabic" pitchFamily="18" charset="-78"/>
        </a:defRPr>
      </a:lvl4pPr>
      <a:lvl5pPr algn="l" rtl="1" eaLnBrk="0" fontAlgn="base" hangingPunct="0">
        <a:spcBef>
          <a:spcPct val="0"/>
        </a:spcBef>
        <a:spcAft>
          <a:spcPct val="0"/>
        </a:spcAft>
        <a:defRPr sz="5000">
          <a:solidFill>
            <a:schemeClr val="tx2"/>
          </a:solidFill>
          <a:latin typeface="Calibri" pitchFamily="34" charset="0"/>
          <a:cs typeface="Traditional Arabic" pitchFamily="18" charset="-78"/>
        </a:defRPr>
      </a:lvl5pPr>
      <a:lvl6pPr marL="457200" algn="l" rtl="1" fontAlgn="base">
        <a:spcBef>
          <a:spcPct val="0"/>
        </a:spcBef>
        <a:spcAft>
          <a:spcPct val="0"/>
        </a:spcAft>
        <a:defRPr sz="5000">
          <a:solidFill>
            <a:schemeClr val="tx2"/>
          </a:solidFill>
          <a:latin typeface="Calibri" pitchFamily="34" charset="0"/>
          <a:cs typeface="Traditional Arabic" pitchFamily="18" charset="-78"/>
        </a:defRPr>
      </a:lvl6pPr>
      <a:lvl7pPr marL="914400" algn="l" rtl="1" fontAlgn="base">
        <a:spcBef>
          <a:spcPct val="0"/>
        </a:spcBef>
        <a:spcAft>
          <a:spcPct val="0"/>
        </a:spcAft>
        <a:defRPr sz="5000">
          <a:solidFill>
            <a:schemeClr val="tx2"/>
          </a:solidFill>
          <a:latin typeface="Calibri" pitchFamily="34" charset="0"/>
          <a:cs typeface="Traditional Arabic" pitchFamily="18" charset="-78"/>
        </a:defRPr>
      </a:lvl7pPr>
      <a:lvl8pPr marL="1371600" algn="l" rtl="1" fontAlgn="base">
        <a:spcBef>
          <a:spcPct val="0"/>
        </a:spcBef>
        <a:spcAft>
          <a:spcPct val="0"/>
        </a:spcAft>
        <a:defRPr sz="5000">
          <a:solidFill>
            <a:schemeClr val="tx2"/>
          </a:solidFill>
          <a:latin typeface="Calibri" pitchFamily="34" charset="0"/>
          <a:cs typeface="Traditional Arabic" pitchFamily="18" charset="-78"/>
        </a:defRPr>
      </a:lvl8pPr>
      <a:lvl9pPr marL="1828800" algn="l" rtl="1" fontAlgn="base">
        <a:spcBef>
          <a:spcPct val="0"/>
        </a:spcBef>
        <a:spcAft>
          <a:spcPct val="0"/>
        </a:spcAft>
        <a:defRPr sz="5000">
          <a:solidFill>
            <a:schemeClr val="tx2"/>
          </a:solidFill>
          <a:latin typeface="Calibri" pitchFamily="34" charset="0"/>
          <a:cs typeface="Traditional Arabic" pitchFamily="18" charset="-78"/>
        </a:defRPr>
      </a:lvl9pPr>
    </p:titleStyle>
    <p:bodyStyle>
      <a:lvl1pPr marL="273050" indent="-273050" algn="r" rtl="1"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ajalla UI"/>
          <a:cs typeface="+mn-cs"/>
        </a:defRPr>
      </a:lvl1pPr>
      <a:lvl2pPr marL="639763" indent="-246063" algn="r" rtl="1"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ajalla UI"/>
          <a:cs typeface="+mn-cs"/>
        </a:defRPr>
      </a:lvl2pPr>
      <a:lvl3pPr marL="914400" indent="-246063" algn="r" rtl="1"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ajalla UI"/>
          <a:cs typeface="+mn-cs"/>
        </a:defRPr>
      </a:lvl3pPr>
      <a:lvl4pPr marL="1187450" indent="-209550" algn="r" rtl="1"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ajalla UI"/>
          <a:cs typeface="+mn-cs"/>
        </a:defRPr>
      </a:lvl4pPr>
      <a:lvl5pPr marL="1462088" indent="-209550" algn="r" rtl="1"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ajalla UI"/>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cs typeface="+mn-cs"/>
            </a:endParaRPr>
          </a:p>
        </p:txBody>
      </p:sp>
      <p:sp>
        <p:nvSpPr>
          <p:cNvPr id="2052"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ar-EG" smtClean="0"/>
              <a:t>Click to edit Master title style</a:t>
            </a:r>
          </a:p>
        </p:txBody>
      </p:sp>
      <p:sp>
        <p:nvSpPr>
          <p:cNvPr id="2053"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EG" smtClean="0"/>
              <a:t>Click to edit Master text styles</a:t>
            </a:r>
          </a:p>
          <a:p>
            <a:pPr lvl="1"/>
            <a:r>
              <a:rPr lang="en-US" altLang="ar-EG" smtClean="0"/>
              <a:t>Second level</a:t>
            </a:r>
          </a:p>
          <a:p>
            <a:pPr lvl="2"/>
            <a:r>
              <a:rPr lang="en-US" altLang="ar-EG" smtClean="0"/>
              <a:t>Third level</a:t>
            </a:r>
          </a:p>
          <a:p>
            <a:pPr lvl="3"/>
            <a:r>
              <a:rPr lang="en-US" altLang="ar-EG" smtClean="0"/>
              <a:t>Fourth level</a:t>
            </a:r>
          </a:p>
          <a:p>
            <a:pPr lvl="4"/>
            <a:r>
              <a:rPr lang="en-US" altLang="ar-EG"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rtl="1" eaLnBrk="1" latinLnBrk="0" hangingPunct="1">
              <a:defRPr kumimoji="0" sz="1200">
                <a:solidFill>
                  <a:srgbClr val="04617B">
                    <a:shade val="90000"/>
                  </a:srgb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rtl="1" eaLnBrk="1" latinLnBrk="0" hangingPunct="1">
              <a:defRPr kumimoji="0" sz="1200">
                <a:solidFill>
                  <a:srgbClr val="04617B">
                    <a:shade val="90000"/>
                  </a:srgb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200">
                <a:solidFill>
                  <a:srgbClr val="045C75"/>
                </a:solidFill>
              </a:defRPr>
            </a:lvl1pPr>
          </a:lstStyle>
          <a:p>
            <a:pPr>
              <a:defRPr/>
            </a:pPr>
            <a:fld id="{83E9961D-0066-43C9-960E-AA3DE0361E32}" type="slidenum">
              <a:rPr lang="ar-SA" altLang="ar-EG"/>
              <a:pPr>
                <a:defRPr/>
              </a:pPr>
              <a:t>‹#›</a:t>
            </a:fld>
            <a:endParaRPr lang="en-US" altLang="ar-EG"/>
          </a:p>
        </p:txBody>
      </p:sp>
      <p:grpSp>
        <p:nvGrpSpPr>
          <p:cNvPr id="205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lgn="r" rtl="1" eaLnBrk="1" hangingPunct="1">
                <a:defRPr/>
              </a:pPr>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lgn="r" rtl="1" eaLnBrk="1" hangingPunct="1">
                <a:defRPr/>
              </a:pPr>
              <a:endParaRPr lang="en-US">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4781" r:id="rId1"/>
    <p:sldLayoutId id="2147484769" r:id="rId2"/>
    <p:sldLayoutId id="2147484782" r:id="rId3"/>
    <p:sldLayoutId id="2147484770" r:id="rId4"/>
    <p:sldLayoutId id="2147484771" r:id="rId5"/>
    <p:sldLayoutId id="2147484772" r:id="rId6"/>
    <p:sldLayoutId id="2147484773" r:id="rId7"/>
    <p:sldLayoutId id="2147484774" r:id="rId8"/>
    <p:sldLayoutId id="2147484783" r:id="rId9"/>
    <p:sldLayoutId id="2147484775" r:id="rId10"/>
    <p:sldLayoutId id="2147484776" r:id="rId11"/>
    <p:sldLayoutId id="2147484777" r:id="rId12"/>
  </p:sldLayoutIdLst>
  <p:txStyles>
    <p:titleStyle>
      <a:lvl1pPr algn="l" rtl="1" eaLnBrk="0" fontAlgn="base" hangingPunct="0">
        <a:spcBef>
          <a:spcPct val="0"/>
        </a:spcBef>
        <a:spcAft>
          <a:spcPct val="0"/>
        </a:spcAft>
        <a:defRPr sz="5000" kern="1200">
          <a:solidFill>
            <a:schemeClr val="tx2"/>
          </a:solidFill>
          <a:latin typeface="+mj-lt"/>
          <a:ea typeface="+mj-ea"/>
          <a:cs typeface="+mj-cs"/>
        </a:defRPr>
      </a:lvl1pPr>
      <a:lvl2pPr algn="l" rtl="1" eaLnBrk="0" fontAlgn="base" hangingPunct="0">
        <a:spcBef>
          <a:spcPct val="0"/>
        </a:spcBef>
        <a:spcAft>
          <a:spcPct val="0"/>
        </a:spcAft>
        <a:defRPr sz="5000">
          <a:solidFill>
            <a:schemeClr val="tx2"/>
          </a:solidFill>
          <a:latin typeface="Calibri" pitchFamily="34" charset="0"/>
          <a:cs typeface="Traditional Arabic" pitchFamily="18" charset="-78"/>
        </a:defRPr>
      </a:lvl2pPr>
      <a:lvl3pPr algn="l" rtl="1" eaLnBrk="0" fontAlgn="base" hangingPunct="0">
        <a:spcBef>
          <a:spcPct val="0"/>
        </a:spcBef>
        <a:spcAft>
          <a:spcPct val="0"/>
        </a:spcAft>
        <a:defRPr sz="5000">
          <a:solidFill>
            <a:schemeClr val="tx2"/>
          </a:solidFill>
          <a:latin typeface="Calibri" pitchFamily="34" charset="0"/>
          <a:cs typeface="Traditional Arabic" pitchFamily="18" charset="-78"/>
        </a:defRPr>
      </a:lvl3pPr>
      <a:lvl4pPr algn="l" rtl="1" eaLnBrk="0" fontAlgn="base" hangingPunct="0">
        <a:spcBef>
          <a:spcPct val="0"/>
        </a:spcBef>
        <a:spcAft>
          <a:spcPct val="0"/>
        </a:spcAft>
        <a:defRPr sz="5000">
          <a:solidFill>
            <a:schemeClr val="tx2"/>
          </a:solidFill>
          <a:latin typeface="Calibri" pitchFamily="34" charset="0"/>
          <a:cs typeface="Traditional Arabic" pitchFamily="18" charset="-78"/>
        </a:defRPr>
      </a:lvl4pPr>
      <a:lvl5pPr algn="l" rtl="1" eaLnBrk="0" fontAlgn="base" hangingPunct="0">
        <a:spcBef>
          <a:spcPct val="0"/>
        </a:spcBef>
        <a:spcAft>
          <a:spcPct val="0"/>
        </a:spcAft>
        <a:defRPr sz="5000">
          <a:solidFill>
            <a:schemeClr val="tx2"/>
          </a:solidFill>
          <a:latin typeface="Calibri" pitchFamily="34" charset="0"/>
          <a:cs typeface="Traditional Arabic" pitchFamily="18" charset="-78"/>
        </a:defRPr>
      </a:lvl5pPr>
      <a:lvl6pPr marL="457200" algn="l" rtl="1" fontAlgn="base">
        <a:spcBef>
          <a:spcPct val="0"/>
        </a:spcBef>
        <a:spcAft>
          <a:spcPct val="0"/>
        </a:spcAft>
        <a:defRPr sz="5000">
          <a:solidFill>
            <a:schemeClr val="tx2"/>
          </a:solidFill>
          <a:latin typeface="Calibri" pitchFamily="34" charset="0"/>
          <a:cs typeface="Traditional Arabic" pitchFamily="18" charset="-78"/>
        </a:defRPr>
      </a:lvl6pPr>
      <a:lvl7pPr marL="914400" algn="l" rtl="1" fontAlgn="base">
        <a:spcBef>
          <a:spcPct val="0"/>
        </a:spcBef>
        <a:spcAft>
          <a:spcPct val="0"/>
        </a:spcAft>
        <a:defRPr sz="5000">
          <a:solidFill>
            <a:schemeClr val="tx2"/>
          </a:solidFill>
          <a:latin typeface="Calibri" pitchFamily="34" charset="0"/>
          <a:cs typeface="Traditional Arabic" pitchFamily="18" charset="-78"/>
        </a:defRPr>
      </a:lvl7pPr>
      <a:lvl8pPr marL="1371600" algn="l" rtl="1" fontAlgn="base">
        <a:spcBef>
          <a:spcPct val="0"/>
        </a:spcBef>
        <a:spcAft>
          <a:spcPct val="0"/>
        </a:spcAft>
        <a:defRPr sz="5000">
          <a:solidFill>
            <a:schemeClr val="tx2"/>
          </a:solidFill>
          <a:latin typeface="Calibri" pitchFamily="34" charset="0"/>
          <a:cs typeface="Traditional Arabic" pitchFamily="18" charset="-78"/>
        </a:defRPr>
      </a:lvl8pPr>
      <a:lvl9pPr marL="1828800" algn="l" rtl="1" fontAlgn="base">
        <a:spcBef>
          <a:spcPct val="0"/>
        </a:spcBef>
        <a:spcAft>
          <a:spcPct val="0"/>
        </a:spcAft>
        <a:defRPr sz="5000">
          <a:solidFill>
            <a:schemeClr val="tx2"/>
          </a:solidFill>
          <a:latin typeface="Calibri" pitchFamily="34" charset="0"/>
          <a:cs typeface="Traditional Arabic" pitchFamily="18" charset="-78"/>
        </a:defRPr>
      </a:lvl9pPr>
    </p:titleStyle>
    <p:bodyStyle>
      <a:lvl1pPr marL="273050" indent="-273050" algn="r" rtl="1"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ajalla UI"/>
          <a:cs typeface="+mn-cs"/>
        </a:defRPr>
      </a:lvl1pPr>
      <a:lvl2pPr marL="639763" indent="-246063" algn="r" rtl="1"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ajalla UI"/>
          <a:cs typeface="+mn-cs"/>
        </a:defRPr>
      </a:lvl2pPr>
      <a:lvl3pPr marL="914400" indent="-246063" algn="r" rtl="1"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ajalla UI"/>
          <a:cs typeface="+mn-cs"/>
        </a:defRPr>
      </a:lvl3pPr>
      <a:lvl4pPr marL="1187450" indent="-209550" algn="r" rtl="1"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ajalla UI"/>
          <a:cs typeface="+mn-cs"/>
        </a:defRPr>
      </a:lvl4pPr>
      <a:lvl5pPr marL="1462088" indent="-209550" algn="r" rtl="1"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ajalla UI"/>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0"/>
            <a:ext cx="8435975" cy="5084763"/>
          </a:xfrm>
        </p:spPr>
        <p:txBody>
          <a:bodyPr/>
          <a:lstStyle/>
          <a:p>
            <a:pPr algn="ctr" eaLnBrk="1" hangingPunct="1"/>
            <a:r>
              <a:rPr lang="ar-EG" altLang="ar-EG" sz="8800" b="1" smtClean="0">
                <a:solidFill>
                  <a:srgbClr val="0000CC"/>
                </a:solidFill>
                <a:cs typeface="SKR HEAD1" charset="-78"/>
              </a:rPr>
              <a:t/>
            </a:r>
            <a:br>
              <a:rPr lang="ar-EG" altLang="ar-EG" sz="8800" b="1" smtClean="0">
                <a:solidFill>
                  <a:srgbClr val="0000CC"/>
                </a:solidFill>
                <a:cs typeface="SKR HEAD1" charset="-78"/>
              </a:rPr>
            </a:br>
            <a:r>
              <a:rPr lang="ar-EG" altLang="ar-EG" sz="8800" b="1" smtClean="0">
                <a:solidFill>
                  <a:srgbClr val="0000CC"/>
                </a:solidFill>
                <a:cs typeface="AL-Mateen" pitchFamily="2" charset="-78"/>
              </a:rPr>
              <a:t>مقرر </a:t>
            </a:r>
            <a:br>
              <a:rPr lang="ar-EG" altLang="ar-EG" sz="8800" b="1" smtClean="0">
                <a:solidFill>
                  <a:srgbClr val="0000CC"/>
                </a:solidFill>
                <a:cs typeface="AL-Mateen" pitchFamily="2" charset="-78"/>
              </a:rPr>
            </a:br>
            <a:r>
              <a:rPr lang="ar-EG" altLang="ar-EG" sz="8800" b="1" smtClean="0">
                <a:solidFill>
                  <a:srgbClr val="0000CC"/>
                </a:solidFill>
                <a:cs typeface="AL-Mateen" pitchFamily="2" charset="-78"/>
              </a:rPr>
              <a:t>الأصول الاجتماعية للتربية</a:t>
            </a:r>
            <a:br>
              <a:rPr lang="ar-EG" altLang="ar-EG" sz="8800" b="1" smtClean="0">
                <a:solidFill>
                  <a:srgbClr val="0000CC"/>
                </a:solidFill>
                <a:cs typeface="AL-Mateen" pitchFamily="2" charset="-78"/>
              </a:rPr>
            </a:br>
            <a:r>
              <a:rPr lang="ar-EG" altLang="ar-EG" sz="8800" b="1" smtClean="0">
                <a:solidFill>
                  <a:srgbClr val="0000CC"/>
                </a:solidFill>
                <a:cs typeface="AL-Mateen" pitchFamily="2" charset="-78"/>
              </a:rPr>
              <a:t>الفرقة الثالثة</a:t>
            </a: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iterate type="lt">
                                    <p:tmPct val="10000"/>
                                  </p:iterate>
                                  <p:childTnLst>
                                    <p:set>
                                      <p:cBhvr>
                                        <p:cTn id="6" dur="1" fill="hold">
                                          <p:stCondLst>
                                            <p:cond delay="0"/>
                                          </p:stCondLst>
                                        </p:cTn>
                                        <p:tgtEl>
                                          <p:spTgt spid="7170"/>
                                        </p:tgtEl>
                                        <p:attrNameLst>
                                          <p:attrName>style.visibility</p:attrName>
                                        </p:attrNameLst>
                                      </p:cBhvr>
                                      <p:to>
                                        <p:strVal val="visible"/>
                                      </p:to>
                                    </p:set>
                                    <p:animEffect transition="in" filter="fade">
                                      <p:cBhvr>
                                        <p:cTn id="7" dur="500"/>
                                        <p:tgtEl>
                                          <p:spTgt spid="7170"/>
                                        </p:tgtEl>
                                      </p:cBhvr>
                                    </p:animEffect>
                                    <p:anim calcmode="lin" valueType="num">
                                      <p:cBhvr>
                                        <p:cTn id="8" dur="500" fill="hold"/>
                                        <p:tgtEl>
                                          <p:spTgt spid="7170"/>
                                        </p:tgtEl>
                                        <p:attrNameLst>
                                          <p:attrName>ppt_x</p:attrName>
                                        </p:attrNameLst>
                                      </p:cBhvr>
                                      <p:tavLst>
                                        <p:tav tm="0">
                                          <p:val>
                                            <p:strVal val="#ppt_x-.1"/>
                                          </p:val>
                                        </p:tav>
                                        <p:tav tm="100000">
                                          <p:val>
                                            <p:strVal val="#ppt_x"/>
                                          </p:val>
                                        </p:tav>
                                      </p:tavLst>
                                    </p:anim>
                                    <p:anim calcmode="lin" valueType="num">
                                      <p:cBhvr>
                                        <p:cTn id="9" dur="500" fill="hold"/>
                                        <p:tgtEl>
                                          <p:spTgt spid="71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0" y="26988"/>
            <a:ext cx="9144000" cy="6858000"/>
          </a:xfrm>
        </p:spPr>
        <p:txBody>
          <a:bodyPr/>
          <a:lstStyle/>
          <a:p>
            <a:pPr algn="just"/>
            <a:r>
              <a:rPr lang="ar-EG" sz="3600" b="1" smtClean="0">
                <a:cs typeface="AL-Mohanad" pitchFamily="2" charset="-78"/>
              </a:rPr>
              <a:t>الدستور:</a:t>
            </a:r>
            <a:endParaRPr lang="en-US" sz="3600" smtClean="0">
              <a:cs typeface="AL-Mohanad" pitchFamily="2" charset="-78"/>
            </a:endParaRPr>
          </a:p>
          <a:p>
            <a:pPr algn="just"/>
            <a:r>
              <a:rPr lang="ar-EG" sz="3600" smtClean="0">
                <a:cs typeface="AL-Mohanad" pitchFamily="2" charset="-78"/>
              </a:rPr>
              <a:t>      </a:t>
            </a:r>
            <a:r>
              <a:rPr lang="ar-EG" sz="5000" b="1" smtClean="0">
                <a:cs typeface="AL-Hotham" pitchFamily="2" charset="-78"/>
              </a:rPr>
              <a:t>يُعد </a:t>
            </a:r>
            <a:r>
              <a:rPr lang="ar-SA" sz="5000" b="1" smtClean="0">
                <a:cs typeface="AL-Hotham" pitchFamily="2" charset="-78"/>
              </a:rPr>
              <a:t>الدستور أبا القوانين والمصدر الأعلى لسائر التشريعات في الدولة، وهو مرآة لفلسفة الدولة السياسية والاقتصادية والاجتماعية والثقافية</a:t>
            </a:r>
            <a:endParaRPr lang="en-US" sz="5000" b="1" smtClean="0">
              <a:cs typeface="AL-Hotham" pitchFamily="2" charset="-78"/>
            </a:endParaRPr>
          </a:p>
          <a:p>
            <a:pPr algn="just"/>
            <a:r>
              <a:rPr lang="ar-SA" sz="5000" b="1" smtClean="0">
                <a:cs typeface="AL-Hotham" pitchFamily="2" charset="-78"/>
              </a:rPr>
              <a:t> ويعرف الدستور بأنه "الوثيقة الأساسية في الدولة التي تحدد شكل نظام الحكم وتكوين السلطات العامة واختصاصاتها والعلاقات فيما بينها، كما تحدد الحقوق والحريات العامة للمواطنين</a:t>
            </a:r>
            <a:r>
              <a:rPr lang="en-US" sz="5000" b="1" smtClean="0">
                <a:cs typeface="AL-Hotham" pitchFamily="2" charset="-78"/>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0" y="26988"/>
            <a:ext cx="9144000" cy="6858000"/>
          </a:xfrm>
        </p:spPr>
        <p:txBody>
          <a:bodyPr/>
          <a:lstStyle/>
          <a:p>
            <a:r>
              <a:rPr lang="ar-EG" sz="3600" b="1" smtClean="0">
                <a:cs typeface="AL-Mohanad" pitchFamily="2" charset="-78"/>
              </a:rPr>
              <a:t>-  مواد التعليم  في دستور 1923</a:t>
            </a:r>
            <a:endParaRPr lang="en-US" sz="3600" smtClean="0">
              <a:cs typeface="AL-Mohanad" pitchFamily="2" charset="-78"/>
            </a:endParaRPr>
          </a:p>
          <a:p>
            <a:r>
              <a:rPr lang="ar-EG" sz="3600" smtClean="0">
                <a:cs typeface="AL-Mohanad" pitchFamily="2" charset="-78"/>
              </a:rPr>
              <a:t>التعليم فى ثلاث مواد هى المواد (17 – 18 - 19)</a:t>
            </a:r>
            <a:endParaRPr lang="en-US" sz="3600" smtClean="0">
              <a:cs typeface="AL-Mohanad" pitchFamily="2" charset="-78"/>
            </a:endParaRPr>
          </a:p>
          <a:p>
            <a:r>
              <a:rPr lang="ar-SA" sz="3600" b="1" smtClean="0">
                <a:cs typeface="AL-Mohanad" pitchFamily="2" charset="-78"/>
              </a:rPr>
              <a:t>مادة 17</a:t>
            </a:r>
            <a:endParaRPr lang="en-US" sz="3600" smtClean="0">
              <a:cs typeface="AL-Mohanad" pitchFamily="2" charset="-78"/>
            </a:endParaRPr>
          </a:p>
          <a:p>
            <a:r>
              <a:rPr lang="ar-SA" sz="3600" smtClean="0">
                <a:cs typeface="AL-Mohanad" pitchFamily="2" charset="-78"/>
              </a:rPr>
              <a:t>التعليم حر ما لم يخل بالنظام العام أو يناف الآداب.</a:t>
            </a:r>
            <a:endParaRPr lang="en-US" sz="3600" smtClean="0">
              <a:cs typeface="AL-Mohanad" pitchFamily="2" charset="-78"/>
            </a:endParaRPr>
          </a:p>
          <a:p>
            <a:r>
              <a:rPr lang="ar-SA" sz="3600" b="1" smtClean="0">
                <a:cs typeface="AL-Mohanad" pitchFamily="2" charset="-78"/>
              </a:rPr>
              <a:t>مادة 18</a:t>
            </a:r>
            <a:endParaRPr lang="en-US" sz="3600" smtClean="0">
              <a:cs typeface="AL-Mohanad" pitchFamily="2" charset="-78"/>
            </a:endParaRPr>
          </a:p>
          <a:p>
            <a:r>
              <a:rPr lang="ar-SA" sz="3600" smtClean="0">
                <a:cs typeface="AL-Mohanad" pitchFamily="2" charset="-78"/>
              </a:rPr>
              <a:t>تنظيم أمور التعليم العام يكون بالقانون</a:t>
            </a:r>
            <a:r>
              <a:rPr lang="en-US" sz="3600" smtClean="0">
                <a:cs typeface="AL-Mohanad" pitchFamily="2" charset="-78"/>
              </a:rPr>
              <a:t> .</a:t>
            </a:r>
          </a:p>
          <a:p>
            <a:r>
              <a:rPr lang="ar-SA" sz="3600" b="1" smtClean="0">
                <a:cs typeface="AL-Mohanad" pitchFamily="2" charset="-78"/>
              </a:rPr>
              <a:t>مادة 19</a:t>
            </a:r>
            <a:endParaRPr lang="en-US" sz="3600" smtClean="0">
              <a:cs typeface="AL-Mohanad" pitchFamily="2" charset="-78"/>
            </a:endParaRPr>
          </a:p>
          <a:p>
            <a:r>
              <a:rPr lang="ar-SA" sz="3600" smtClean="0">
                <a:cs typeface="AL-Mohanad" pitchFamily="2" charset="-78"/>
              </a:rPr>
              <a:t>التعليم الأولى إلزامي للمصريين من بنين وبنات</a:t>
            </a:r>
            <a:r>
              <a:rPr lang="en-US" sz="3600" smtClean="0">
                <a:cs typeface="AL-Mohanad" pitchFamily="2" charset="-78"/>
              </a:rPr>
              <a:t> . </a:t>
            </a:r>
            <a:r>
              <a:rPr lang="ar-SA" sz="3600" smtClean="0">
                <a:cs typeface="AL-Mohanad" pitchFamily="2" charset="-78"/>
              </a:rPr>
              <a:t>وهو مجاني فى المكاتب العامة</a:t>
            </a:r>
            <a:r>
              <a:rPr lang="en-US" sz="3600" smtClean="0">
                <a:cs typeface="AL-Mohanad" pitchFamily="2" charset="-78"/>
              </a:rPr>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0" y="26988"/>
            <a:ext cx="9144000" cy="6858000"/>
          </a:xfrm>
        </p:spPr>
        <p:txBody>
          <a:bodyPr/>
          <a:lstStyle/>
          <a:p>
            <a:pPr algn="ctr"/>
            <a:r>
              <a:rPr lang="ar-SA" sz="4800" b="1" smtClean="0">
                <a:cs typeface="AL-Mohanad" pitchFamily="2" charset="-78"/>
              </a:rPr>
              <a:t>مادة 22</a:t>
            </a:r>
            <a:endParaRPr lang="en-US" sz="4800" smtClean="0">
              <a:cs typeface="AL-Mohanad" pitchFamily="2" charset="-78"/>
            </a:endParaRPr>
          </a:p>
          <a:p>
            <a:pPr algn="just"/>
            <a:r>
              <a:rPr lang="ar-SA" sz="4800" smtClean="0">
                <a:cs typeface="AL-Mohanad" pitchFamily="2" charset="-78"/>
              </a:rPr>
              <a:t>المعلمون، وأعضاء هيئة التدريس ومعاونوهم، الركيزة الأساسية للتعليم، تكفل الدولة تنمية</a:t>
            </a:r>
            <a:r>
              <a:rPr lang="ar-SA" sz="4800" b="1" smtClean="0">
                <a:cs typeface="AL-Mohanad" pitchFamily="2" charset="-78"/>
              </a:rPr>
              <a:t> </a:t>
            </a:r>
            <a:r>
              <a:rPr lang="ar-SA" sz="4800" smtClean="0">
                <a:cs typeface="AL-Mohanad" pitchFamily="2" charset="-78"/>
              </a:rPr>
              <a:t>كفاءاتهم العلمية، ومهاراتهم المهنية، ورعاية حقوقهم المادية والأدبية، بما يضمن جودة التعليم</a:t>
            </a:r>
            <a:r>
              <a:rPr lang="ar-SA" sz="4800" b="1" smtClean="0">
                <a:cs typeface="AL-Mohanad" pitchFamily="2" charset="-78"/>
              </a:rPr>
              <a:t> </a:t>
            </a:r>
            <a:r>
              <a:rPr lang="ar-SA" sz="4800" smtClean="0">
                <a:cs typeface="AL-Mohanad" pitchFamily="2" charset="-78"/>
              </a:rPr>
              <a:t>كفاءاتهم العلمية، ومهاراتهم المهنية، ورعاية حقوقهم المادية والأدبية، بما يضمن جودة التعليم</a:t>
            </a:r>
            <a:r>
              <a:rPr lang="ar-SA" sz="4800" b="1" smtClean="0">
                <a:cs typeface="AL-Mohanad" pitchFamily="2" charset="-78"/>
              </a:rPr>
              <a:t>.</a:t>
            </a:r>
            <a:endParaRPr lang="en-US" sz="4800" smtClean="0">
              <a:cs typeface="AL-Mohanad"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0" y="26988"/>
            <a:ext cx="9144000" cy="6858000"/>
          </a:xfrm>
        </p:spPr>
        <p:txBody>
          <a:bodyPr/>
          <a:lstStyle/>
          <a:p>
            <a:pPr algn="just"/>
            <a:r>
              <a:rPr lang="ar-SA" sz="4400" b="1" smtClean="0">
                <a:cs typeface="AL-Mohanad" pitchFamily="2" charset="-78"/>
              </a:rPr>
              <a:t>القوانين التعليمية:</a:t>
            </a:r>
            <a:endParaRPr lang="en-US" sz="4400" smtClean="0">
              <a:cs typeface="AL-Mohanad" pitchFamily="2" charset="-78"/>
            </a:endParaRPr>
          </a:p>
          <a:p>
            <a:pPr algn="just"/>
            <a:r>
              <a:rPr lang="ar-SA" sz="4400" b="1" smtClean="0">
                <a:cs typeface="AL-Mohanad" pitchFamily="2" charset="-78"/>
              </a:rPr>
              <a:t>" مجموعة القواعد التي تنظم سلوك الفرد في المجتمع ، والتي تُلزمه الدولة بمراعاتها، أو القاعدة العامة الملزمة التي تأتى عن طريق السلطة التشريعية</a:t>
            </a:r>
            <a:endParaRPr lang="ar-EG" sz="4400" b="1" smtClean="0">
              <a:cs typeface="AL-Mohanad" pitchFamily="2" charset="-78"/>
            </a:endParaRPr>
          </a:p>
          <a:p>
            <a:pPr algn="just"/>
            <a:r>
              <a:rPr lang="ar-SA" sz="4400" b="1" smtClean="0">
                <a:cs typeface="AL-Mohanad" pitchFamily="2" charset="-78"/>
              </a:rPr>
              <a:t>هي القوانين الخاصة بمجال التعليم ، والتي تصدر عن السلطة التشريعية التي يُعهد إليها الدستور بعملية وضع القوانين، ويتم وضع هذه القوانين في ضوء ما تضمنه الدستور من أسسٍ تعليميةٍ .</a:t>
            </a:r>
            <a:endParaRPr lang="en-US" sz="4400" smtClean="0">
              <a:cs typeface="AL-Mohanad"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0" y="26988"/>
            <a:ext cx="9144000" cy="6858000"/>
          </a:xfrm>
        </p:spPr>
        <p:txBody>
          <a:bodyPr/>
          <a:lstStyle/>
          <a:p>
            <a:pPr algn="just"/>
            <a:r>
              <a:rPr lang="ar-SA" sz="3500" b="1" smtClean="0">
                <a:cs typeface="AL-Hotham" pitchFamily="2" charset="-78"/>
              </a:rPr>
              <a:t> </a:t>
            </a:r>
            <a:r>
              <a:rPr lang="ar-SA" sz="3500" b="1" smtClean="0">
                <a:solidFill>
                  <a:srgbClr val="FF0000"/>
                </a:solidFill>
                <a:cs typeface="AL-Hotham" pitchFamily="2" charset="-78"/>
              </a:rPr>
              <a:t>ويُعدُ قانون رقم 139 لسنة 1981م الخاص بإصدار قانون التعليم وهو المعني بتنظيم شئون التعليم في مصر</a:t>
            </a:r>
            <a:endParaRPr lang="ar-EG" sz="3500" b="1" smtClean="0">
              <a:solidFill>
                <a:srgbClr val="FF0000"/>
              </a:solidFill>
              <a:cs typeface="AL-Hotham" pitchFamily="2" charset="-78"/>
            </a:endParaRPr>
          </a:p>
          <a:p>
            <a:pPr algn="just"/>
            <a:r>
              <a:rPr lang="ar-SA" sz="3500" b="1" smtClean="0">
                <a:cs typeface="AL-Hotham" pitchFamily="2" charset="-78"/>
              </a:rPr>
              <a:t> ومن أبرز مواده التي نص عليها مادة رقم (1) ، والتي تنص على:</a:t>
            </a:r>
            <a:endParaRPr lang="ar-EG" sz="3500" b="1" smtClean="0">
              <a:cs typeface="AL-Hotham" pitchFamily="2" charset="-78"/>
            </a:endParaRPr>
          </a:p>
          <a:p>
            <a:pPr algn="just"/>
            <a:r>
              <a:rPr lang="ar-SA" sz="3500" b="1" smtClean="0">
                <a:cs typeface="AL-Hotham" pitchFamily="2" charset="-78"/>
              </a:rPr>
              <a:t> "يهدف التعليم قبل الجامعي إلى تكوين الدارس تكويناً ثقافياً وعلمياً وقومياً ، على مستويات متتالية، من النواحي الوجدانية والقومية والعقلية والاجتماعية والصحية والسلوكية والرياضية، بقصد إعداد الإنسان المصري المؤمن بربه ووطنه وبقيم الخير والحق والإنسانية،</a:t>
            </a:r>
            <a:endParaRPr lang="ar-EG" sz="3500" b="1" smtClean="0">
              <a:cs typeface="AL-Hotham" pitchFamily="2" charset="-78"/>
            </a:endParaRPr>
          </a:p>
          <a:p>
            <a:pPr algn="just"/>
            <a:r>
              <a:rPr lang="ar-SA" sz="3500" b="1" smtClean="0">
                <a:cs typeface="AL-Hotham" pitchFamily="2" charset="-78"/>
              </a:rPr>
              <a:t> وتزويده بالقدر المناسب من القيم والدراسات النظرية والتطبيقية والمقومات التي تحقق إنسانيته وكرامته وقدرته على تحقيق ذاته ،</a:t>
            </a:r>
            <a:endParaRPr lang="ar-EG" sz="3500" b="1" smtClean="0">
              <a:cs typeface="AL-Hotham" pitchFamily="2" charset="-78"/>
            </a:endParaRPr>
          </a:p>
          <a:p>
            <a:pPr algn="just"/>
            <a:r>
              <a:rPr lang="ar-SA" sz="3500" b="1" smtClean="0">
                <a:cs typeface="AL-Hotham" pitchFamily="2" charset="-78"/>
              </a:rPr>
              <a:t> والإسهام بكفاءة في عمليات وأنشطة الإنتاج والخدمات، أو لمواصلة التعليم العالي والجامعي، من أجل تنمية المجتمع وتحقيق رخائه وتقدمه".</a:t>
            </a:r>
            <a:endParaRPr lang="en-US" sz="3500" smtClean="0">
              <a:cs typeface="AL-Hotham"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0" y="26988"/>
            <a:ext cx="9144000" cy="6858000"/>
          </a:xfrm>
        </p:spPr>
        <p:txBody>
          <a:bodyPr/>
          <a:lstStyle/>
          <a:p>
            <a:pPr algn="ctr"/>
            <a:r>
              <a:rPr lang="ar-SA" sz="4400" b="1" smtClean="0">
                <a:cs typeface="AL-Mohanad" pitchFamily="2" charset="-78"/>
              </a:rPr>
              <a:t>وكذلك المادة رقم (3) من ذات القانون ، </a:t>
            </a:r>
            <a:endParaRPr lang="ar-EG" sz="4400" b="1" smtClean="0">
              <a:cs typeface="AL-Mohanad" pitchFamily="2" charset="-78"/>
            </a:endParaRPr>
          </a:p>
          <a:p>
            <a:pPr algn="just"/>
            <a:r>
              <a:rPr lang="ar-EG" sz="4400" b="1" smtClean="0">
                <a:cs typeface="AL-Mohanad" pitchFamily="2" charset="-78"/>
              </a:rPr>
              <a:t>«</a:t>
            </a:r>
            <a:r>
              <a:rPr lang="ar-SA" sz="4400" b="1" smtClean="0">
                <a:cs typeface="AL-Mohanad" pitchFamily="2" charset="-78"/>
              </a:rPr>
              <a:t>أن التعليم قبل الجامعي حق لجميع المواطنين في مدارس الدولة بالمجان، ولا يجوز مطالبة التلاميذ برسوم مقابل ما يقدم لهم من خدمات تعليمية أو تربوية,</a:t>
            </a:r>
            <a:endParaRPr lang="ar-EG" sz="4400" b="1" smtClean="0">
              <a:cs typeface="AL-Mohanad" pitchFamily="2" charset="-78"/>
            </a:endParaRPr>
          </a:p>
          <a:p>
            <a:pPr algn="just"/>
            <a:r>
              <a:rPr lang="ar-SA" sz="4400" b="1" smtClean="0">
                <a:cs typeface="AL-Mohanad" pitchFamily="2" charset="-78"/>
              </a:rPr>
              <a:t> </a:t>
            </a:r>
            <a:r>
              <a:rPr lang="ar-SA" sz="4400" b="1" smtClean="0">
                <a:solidFill>
                  <a:srgbClr val="FF0000"/>
                </a:solidFill>
                <a:cs typeface="AL-Mohanad" pitchFamily="2" charset="-78"/>
              </a:rPr>
              <a:t>ويجوز تحصيل </a:t>
            </a:r>
            <a:r>
              <a:rPr lang="ar-SA" sz="4400" b="1" smtClean="0">
                <a:cs typeface="AL-Mohanad" pitchFamily="2" charset="-78"/>
              </a:rPr>
              <a:t>مقابل خدمات إضافية تُؤدى للتلاميذ، أو تأميناتٍ عن استعمال الأجهزة والأدوات، أو مقابل تنظيم تعليمٍ يسبق التعليم الأساسي الإلزامي، ويصدر بتحديد هذا المقابل وأحواله قرارٌ من وزير التعليم.</a:t>
            </a:r>
            <a:endParaRPr lang="en-US" sz="4400" smtClean="0">
              <a:cs typeface="AL-Mohanad"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0" y="26988"/>
            <a:ext cx="9144000" cy="6858000"/>
          </a:xfrm>
        </p:spPr>
        <p:txBody>
          <a:bodyPr/>
          <a:lstStyle/>
          <a:p>
            <a:pPr algn="just"/>
            <a:r>
              <a:rPr lang="ar-SA" sz="4000" b="1" smtClean="0">
                <a:cs typeface="AL-Hotham" pitchFamily="2" charset="-78"/>
              </a:rPr>
              <a:t>ويتألف هذا القانون من سبعة أبواب</a:t>
            </a:r>
            <a:r>
              <a:rPr lang="ar-EG" sz="4000" b="1" smtClean="0">
                <a:cs typeface="AL-Hotham" pitchFamily="2" charset="-78"/>
              </a:rPr>
              <a:t>:</a:t>
            </a:r>
          </a:p>
          <a:p>
            <a:pPr algn="just"/>
            <a:r>
              <a:rPr lang="ar-SA" sz="4000" b="1" smtClean="0">
                <a:cs typeface="AL-Hotham" pitchFamily="2" charset="-78"/>
              </a:rPr>
              <a:t>يشمل الباب الأول الأهداف والأحكام العامة للتعليم </a:t>
            </a:r>
            <a:r>
              <a:rPr lang="ar-EG" sz="4000" b="1" smtClean="0">
                <a:cs typeface="AL-Hotham" pitchFamily="2" charset="-78"/>
              </a:rPr>
              <a:t>.</a:t>
            </a:r>
          </a:p>
          <a:p>
            <a:pPr algn="just"/>
            <a:r>
              <a:rPr lang="ar-SA" sz="4000" b="1" smtClean="0">
                <a:cs typeface="AL-Hotham" pitchFamily="2" charset="-78"/>
              </a:rPr>
              <a:t>يشتمل الباب الثاني على مرحلة التعليم الأساسي ،</a:t>
            </a:r>
            <a:endParaRPr lang="ar-EG" sz="4000" b="1" smtClean="0">
              <a:cs typeface="AL-Hotham" pitchFamily="2" charset="-78"/>
            </a:endParaRPr>
          </a:p>
          <a:p>
            <a:pPr algn="just"/>
            <a:r>
              <a:rPr lang="ar-SA" sz="4000" b="1" smtClean="0">
                <a:cs typeface="AL-Hotham" pitchFamily="2" charset="-78"/>
              </a:rPr>
              <a:t> ويشتمل الباب الثالث على مرحلة التعليم الثانوي (العام والفني ثلاث سنوات)، </a:t>
            </a:r>
            <a:endParaRPr lang="ar-EG" sz="4000" b="1" smtClean="0">
              <a:cs typeface="AL-Hotham" pitchFamily="2" charset="-78"/>
            </a:endParaRPr>
          </a:p>
          <a:p>
            <a:pPr algn="just"/>
            <a:r>
              <a:rPr lang="ar-SA" sz="4000" b="1" smtClean="0">
                <a:cs typeface="AL-Hotham" pitchFamily="2" charset="-78"/>
              </a:rPr>
              <a:t>والباب الرابع على التعليم الفني نظام الخمس سنوات </a:t>
            </a:r>
            <a:endParaRPr lang="ar-EG" sz="4000" b="1" smtClean="0">
              <a:cs typeface="AL-Hotham" pitchFamily="2" charset="-78"/>
            </a:endParaRPr>
          </a:p>
          <a:p>
            <a:pPr algn="just"/>
            <a:r>
              <a:rPr lang="ar-SA" sz="4000" b="1" smtClean="0">
                <a:cs typeface="AL-Hotham" pitchFamily="2" charset="-78"/>
              </a:rPr>
              <a:t>والباب الخامس دور المعلمين والمعلمات</a:t>
            </a:r>
            <a:endParaRPr lang="ar-EG" sz="4000" b="1" smtClean="0">
              <a:cs typeface="AL-Hotham" pitchFamily="2" charset="-78"/>
            </a:endParaRPr>
          </a:p>
          <a:p>
            <a:pPr algn="just"/>
            <a:r>
              <a:rPr lang="ar-SA" sz="4000" b="1" smtClean="0">
                <a:cs typeface="AL-Hotham" pitchFamily="2" charset="-78"/>
              </a:rPr>
              <a:t> والباب السادس التعليم الخاص بمصروفات</a:t>
            </a:r>
            <a:endParaRPr lang="en-US" sz="4000" smtClean="0">
              <a:cs typeface="AL-Hotham"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1"/>
          </p:nvPr>
        </p:nvSpPr>
        <p:spPr>
          <a:xfrm>
            <a:off x="0" y="26988"/>
            <a:ext cx="9144000" cy="6858000"/>
          </a:xfrm>
        </p:spPr>
        <p:txBody>
          <a:bodyPr/>
          <a:lstStyle/>
          <a:p>
            <a:pPr algn="just"/>
            <a:r>
              <a:rPr lang="ar-SA" sz="4800" b="1" smtClean="0">
                <a:cs typeface="AL-Mohanad" pitchFamily="2" charset="-78"/>
              </a:rPr>
              <a:t>، وتمت إضافة الباب السابع من خلال قانون رقم (155) لسنة 2007م </a:t>
            </a:r>
            <a:endParaRPr lang="ar-EG" sz="4800" b="1" smtClean="0">
              <a:cs typeface="AL-Mohanad" pitchFamily="2" charset="-78"/>
            </a:endParaRPr>
          </a:p>
          <a:p>
            <a:pPr algn="just"/>
            <a:r>
              <a:rPr lang="ar-SA" sz="4800" b="1" smtClean="0">
                <a:cs typeface="AL-Mohanad" pitchFamily="2" charset="-78"/>
              </a:rPr>
              <a:t>بعنوان أعضاء هيئة التعليم الذي يحتوي على فصلين ،</a:t>
            </a:r>
            <a:endParaRPr lang="ar-EG" sz="4800" b="1" smtClean="0">
              <a:cs typeface="AL-Mohanad" pitchFamily="2" charset="-78"/>
            </a:endParaRPr>
          </a:p>
          <a:p>
            <a:pPr algn="just"/>
            <a:r>
              <a:rPr lang="ar-SA" sz="4800" b="1" smtClean="0">
                <a:cs typeface="AL-Mohanad" pitchFamily="2" charset="-78"/>
              </a:rPr>
              <a:t> الأول: وظائف المعلمين وما يعادلها والمشاركين في العملية التعليمية ،</a:t>
            </a:r>
            <a:endParaRPr lang="ar-EG" sz="4800" b="1" smtClean="0">
              <a:cs typeface="AL-Mohanad" pitchFamily="2" charset="-78"/>
            </a:endParaRPr>
          </a:p>
          <a:p>
            <a:pPr algn="just"/>
            <a:r>
              <a:rPr lang="ar-SA" sz="4800" b="1" smtClean="0">
                <a:cs typeface="AL-Mohanad" pitchFamily="2" charset="-78"/>
              </a:rPr>
              <a:t> والفصل الثاني: المعاملة المالية للمعلمين.</a:t>
            </a:r>
            <a:endParaRPr lang="en-US" sz="4800" smtClean="0">
              <a:cs typeface="AL-Mohanad" pitchFamily="2"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idx="1"/>
          </p:nvPr>
        </p:nvSpPr>
        <p:spPr>
          <a:xfrm>
            <a:off x="0" y="26988"/>
            <a:ext cx="9144000" cy="6858000"/>
          </a:xfrm>
        </p:spPr>
        <p:txBody>
          <a:bodyPr/>
          <a:lstStyle/>
          <a:p>
            <a:pPr algn="just"/>
            <a:r>
              <a:rPr lang="ar-SA" sz="4500" b="1" smtClean="0">
                <a:cs typeface="AL-Mohanad" pitchFamily="2" charset="-78"/>
              </a:rPr>
              <a:t>ومن أبرز المواد التي اشتمل عليها القانون الماده (72) التي تدور حول</a:t>
            </a:r>
            <a:r>
              <a:rPr lang="ar-EG" sz="4500" b="1" smtClean="0">
                <a:cs typeface="AL-Mohanad" pitchFamily="2" charset="-78"/>
              </a:rPr>
              <a:t>:</a:t>
            </a:r>
          </a:p>
          <a:p>
            <a:pPr algn="just"/>
            <a:r>
              <a:rPr lang="ar-SA" sz="4500" b="1" smtClean="0">
                <a:cs typeface="AL-Mohanad" pitchFamily="2" charset="-78"/>
              </a:rPr>
              <a:t> الشروط التي يجب أن تتوافر فيمن يشغل وظيفة من وظائف المعلمين </a:t>
            </a:r>
            <a:endParaRPr lang="ar-EG" sz="4500" b="1" smtClean="0">
              <a:cs typeface="AL-Mohanad" pitchFamily="2" charset="-78"/>
            </a:endParaRPr>
          </a:p>
          <a:p>
            <a:pPr algn="just"/>
            <a:r>
              <a:rPr lang="ar-SA" sz="4500" b="1" smtClean="0">
                <a:cs typeface="AL-Mohanad" pitchFamily="2" charset="-78"/>
              </a:rPr>
              <a:t>تنص على أن يكون حاصلاً على مؤهلٍ عالٍ تربويٍ مناسبٍ أو على مؤهلٍ عالٍ مناسبٍ ، بالإضافة إلى شهادة إجازة تأهيل تربوي ، وتصدر بقرار من وزير التربية والتعليم اشتراطات التأهيل التربوي المطلوب.</a:t>
            </a:r>
            <a:endParaRPr lang="en-US" sz="4500" smtClean="0">
              <a:cs typeface="AL-Mohanad"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p:cNvSpPr>
            <a:spLocks noGrp="1"/>
          </p:cNvSpPr>
          <p:nvPr>
            <p:ph idx="1"/>
          </p:nvPr>
        </p:nvSpPr>
        <p:spPr>
          <a:xfrm>
            <a:off x="0" y="26988"/>
            <a:ext cx="9144000" cy="6858000"/>
          </a:xfrm>
        </p:spPr>
        <p:txBody>
          <a:bodyPr/>
          <a:lstStyle/>
          <a:p>
            <a:pPr algn="just"/>
            <a:r>
              <a:rPr lang="ar-SA" sz="4500" b="1" smtClean="0">
                <a:cs typeface="AL-Mohanad" pitchFamily="2" charset="-78"/>
              </a:rPr>
              <a:t>ومن أبرز المواد التي اشتمل عليها القانون الماده (72) التي تدور حول</a:t>
            </a:r>
            <a:r>
              <a:rPr lang="ar-EG" sz="4500" b="1" smtClean="0">
                <a:cs typeface="AL-Mohanad" pitchFamily="2" charset="-78"/>
              </a:rPr>
              <a:t>:</a:t>
            </a:r>
          </a:p>
          <a:p>
            <a:pPr algn="just"/>
            <a:r>
              <a:rPr lang="ar-SA" sz="4500" b="1" smtClean="0">
                <a:cs typeface="AL-Mohanad" pitchFamily="2" charset="-78"/>
              </a:rPr>
              <a:t> الشروط التي يجب أن تتوافر فيمن يشغل وظيفة من وظائف المعلمين </a:t>
            </a:r>
            <a:endParaRPr lang="ar-EG" sz="4500" b="1" smtClean="0">
              <a:cs typeface="AL-Mohanad" pitchFamily="2" charset="-78"/>
            </a:endParaRPr>
          </a:p>
          <a:p>
            <a:pPr algn="just"/>
            <a:r>
              <a:rPr lang="ar-SA" sz="4500" b="1" smtClean="0">
                <a:cs typeface="AL-Mohanad" pitchFamily="2" charset="-78"/>
              </a:rPr>
              <a:t>تنص على أن يكون حاصلاً على مؤهلٍ عالٍ تربويٍ مناسبٍ أو على مؤهلٍ عالٍ مناسبٍ ، بالإضافة إلى شهادة إجازة تأهيل تربوي ، وتصدر بقرار من وزير التربية والتعليم اشتراطات التأهيل التربوي المطلوب.</a:t>
            </a:r>
            <a:endParaRPr lang="en-US" sz="4500" smtClean="0">
              <a:cs typeface="AL-Mohanad"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nvPr>
        </p:nvGraphicFramePr>
        <p:xfrm>
          <a:off x="0" y="0"/>
          <a:ext cx="9036050" cy="6899275"/>
        </p:xfrm>
        <a:graphic>
          <a:graphicData uri="http://schemas.openxmlformats.org/drawingml/2006/table">
            <a:tbl>
              <a:tblPr rtl="1" firstRow="1" firstCol="1" lastRow="1" lastCol="1" bandRow="1" bandCol="1"/>
              <a:tblGrid>
                <a:gridCol w="7251408"/>
                <a:gridCol w="1784642"/>
              </a:tblGrid>
              <a:tr h="685810">
                <a:tc>
                  <a:txBody>
                    <a:bodyPr/>
                    <a:lstStyle/>
                    <a:p>
                      <a:pPr algn="ctr" rtl="1">
                        <a:lnSpc>
                          <a:spcPct val="115000"/>
                        </a:lnSpc>
                        <a:spcAft>
                          <a:spcPts val="0"/>
                        </a:spcAft>
                        <a:tabLst>
                          <a:tab pos="2156460" algn="l"/>
                          <a:tab pos="2555875" algn="ctr"/>
                        </a:tabLst>
                      </a:pPr>
                      <a:r>
                        <a:rPr lang="ar-SA" sz="1800" dirty="0">
                          <a:effectLst/>
                          <a:latin typeface="Traditional Arabic" panose="02020603050405020304" pitchFamily="18" charset="-78"/>
                          <a:ea typeface="Calibri" panose="020F0502020204030204" pitchFamily="34" charset="0"/>
                          <a:cs typeface="SKR HEAD1"/>
                        </a:rPr>
                        <a:t>المحتوى</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rtl="1">
                        <a:lnSpc>
                          <a:spcPct val="115000"/>
                        </a:lnSpc>
                        <a:spcAft>
                          <a:spcPts val="0"/>
                        </a:spcAft>
                        <a:tabLst>
                          <a:tab pos="2156460" algn="l"/>
                          <a:tab pos="2555875" algn="ctr"/>
                        </a:tabLst>
                      </a:pPr>
                      <a:r>
                        <a:rPr lang="ar-SA" sz="1800">
                          <a:effectLst/>
                          <a:latin typeface="Traditional Arabic" panose="02020603050405020304" pitchFamily="18" charset="-78"/>
                          <a:ea typeface="Calibri" panose="020F0502020204030204" pitchFamily="34" charset="0"/>
                          <a:cs typeface="SKR HEAD1"/>
                        </a:rPr>
                        <a:t>الصفحة</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726986">
                <a:tc>
                  <a:txBody>
                    <a:bodyPr/>
                    <a:lstStyle/>
                    <a:p>
                      <a:pPr algn="r" rtl="0">
                        <a:lnSpc>
                          <a:spcPct val="115000"/>
                        </a:lnSpc>
                        <a:spcAft>
                          <a:spcPts val="0"/>
                        </a:spcAft>
                        <a:tabLst>
                          <a:tab pos="2156460" algn="l"/>
                          <a:tab pos="2555875" algn="ctr"/>
                        </a:tabLst>
                      </a:pPr>
                      <a:r>
                        <a:rPr lang="ar-SA" sz="3600" b="1" dirty="0">
                          <a:effectLst/>
                          <a:latin typeface="Calibri" panose="020F0502020204030204" pitchFamily="34" charset="0"/>
                          <a:ea typeface="Calibri" panose="020F0502020204030204" pitchFamily="34" charset="0"/>
                          <a:cs typeface="AL-Hotham" pitchFamily="2" charset="-78"/>
                        </a:rPr>
                        <a:t>الفصل الأول :  </a:t>
                      </a:r>
                      <a:r>
                        <a:rPr lang="ar-EG" sz="3600" b="1" dirty="0">
                          <a:effectLst/>
                          <a:latin typeface="Calibri" panose="020F0502020204030204" pitchFamily="34" charset="0"/>
                          <a:ea typeface="Calibri" panose="020F0502020204030204" pitchFamily="34" charset="0"/>
                          <a:cs typeface="AL-Hotham" pitchFamily="2" charset="-78"/>
                        </a:rPr>
                        <a:t>التربية والمجتمع</a:t>
                      </a:r>
                      <a:endParaRPr lang="en-US" sz="3600" dirty="0">
                        <a:effectLst/>
                        <a:latin typeface="Calibri" panose="020F0502020204030204" pitchFamily="34" charset="0"/>
                        <a:ea typeface="Calibri" panose="020F0502020204030204" pitchFamily="34" charset="0"/>
                        <a:cs typeface="AL-Hotham" pitchFamily="2" charset="-78"/>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2156460" algn="l"/>
                          <a:tab pos="2555875" algn="ctr"/>
                        </a:tabLst>
                      </a:pPr>
                      <a:r>
                        <a:rPr lang="ar-EG" sz="1800" b="1" dirty="0">
                          <a:effectLst/>
                          <a:latin typeface="Calibri" panose="020F0502020204030204" pitchFamily="34" charset="0"/>
                          <a:ea typeface="Calibri" panose="020F0502020204030204" pitchFamily="34" charset="0"/>
                          <a:cs typeface="Traditional Arabic" panose="02020603050405020304" pitchFamily="18" charset="-78"/>
                        </a:rPr>
                        <a:t>4</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10">
                <a:tc>
                  <a:txBody>
                    <a:bodyPr/>
                    <a:lstStyle/>
                    <a:p>
                      <a:pPr algn="r" rtl="1">
                        <a:lnSpc>
                          <a:spcPct val="115000"/>
                        </a:lnSpc>
                        <a:spcAft>
                          <a:spcPts val="0"/>
                        </a:spcAft>
                        <a:tabLst>
                          <a:tab pos="2156460" algn="l"/>
                          <a:tab pos="2555875" algn="ctr"/>
                        </a:tabLst>
                      </a:pPr>
                      <a:r>
                        <a:rPr lang="ar-SA" sz="3600" b="1" dirty="0">
                          <a:effectLst/>
                          <a:latin typeface="Calibri" panose="020F0502020204030204" pitchFamily="34" charset="0"/>
                          <a:ea typeface="Calibri" panose="020F0502020204030204" pitchFamily="34" charset="0"/>
                          <a:cs typeface="AL-Hotham" pitchFamily="2" charset="-78"/>
                        </a:rPr>
                        <a:t>الفصل </a:t>
                      </a:r>
                      <a:r>
                        <a:rPr lang="ar-SA" sz="3600" b="1" dirty="0" err="1">
                          <a:effectLst/>
                          <a:latin typeface="Calibri" panose="020F0502020204030204" pitchFamily="34" charset="0"/>
                          <a:ea typeface="Calibri" panose="020F0502020204030204" pitchFamily="34" charset="0"/>
                          <a:cs typeface="AL-Hotham" pitchFamily="2" charset="-78"/>
                        </a:rPr>
                        <a:t>الثانى</a:t>
                      </a:r>
                      <a:r>
                        <a:rPr lang="ar-SA" sz="3600" b="1" dirty="0">
                          <a:effectLst/>
                          <a:latin typeface="Calibri" panose="020F0502020204030204" pitchFamily="34" charset="0"/>
                          <a:ea typeface="Calibri" panose="020F0502020204030204" pitchFamily="34" charset="0"/>
                          <a:cs typeface="AL-Hotham" pitchFamily="2" charset="-78"/>
                        </a:rPr>
                        <a:t> :   المؤسسات التربوية</a:t>
                      </a:r>
                      <a:endParaRPr lang="en-US" sz="3600" dirty="0">
                        <a:effectLst/>
                        <a:latin typeface="Calibri" panose="020F0502020204030204" pitchFamily="34" charset="0"/>
                        <a:ea typeface="Calibri" panose="020F0502020204030204" pitchFamily="34" charset="0"/>
                        <a:cs typeface="AL-Hotham" pitchFamily="2" charset="-78"/>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2156460" algn="l"/>
                          <a:tab pos="2555875" algn="ctr"/>
                        </a:tabLst>
                      </a:pPr>
                      <a:r>
                        <a:rPr lang="ar-SA" sz="1800" b="1">
                          <a:effectLst/>
                          <a:latin typeface="Calibri" panose="020F0502020204030204" pitchFamily="34" charset="0"/>
                          <a:ea typeface="Calibri" panose="020F0502020204030204" pitchFamily="34" charset="0"/>
                          <a:cs typeface="Traditional Arabic" panose="02020603050405020304" pitchFamily="18" charset="-78"/>
                        </a:rPr>
                        <a:t>23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10">
                <a:tc>
                  <a:txBody>
                    <a:bodyPr/>
                    <a:lstStyle/>
                    <a:p>
                      <a:pPr algn="r" rtl="1">
                        <a:lnSpc>
                          <a:spcPct val="115000"/>
                        </a:lnSpc>
                        <a:spcAft>
                          <a:spcPts val="0"/>
                        </a:spcAft>
                        <a:tabLst>
                          <a:tab pos="2156460" algn="l"/>
                          <a:tab pos="2555875" algn="ctr"/>
                        </a:tabLst>
                      </a:pPr>
                      <a:r>
                        <a:rPr lang="ar-SA" sz="3600" b="1" dirty="0">
                          <a:effectLst/>
                          <a:latin typeface="Calibri" panose="020F0502020204030204" pitchFamily="34" charset="0"/>
                          <a:ea typeface="Calibri" panose="020F0502020204030204" pitchFamily="34" charset="0"/>
                          <a:cs typeface="AL-Hotham" pitchFamily="2" charset="-78"/>
                        </a:rPr>
                        <a:t>الفصل الثالث:   التربية المدرسية</a:t>
                      </a:r>
                      <a:endParaRPr lang="en-US" sz="3600" dirty="0">
                        <a:effectLst/>
                        <a:latin typeface="Calibri" panose="020F0502020204030204" pitchFamily="34" charset="0"/>
                        <a:ea typeface="Calibri" panose="020F0502020204030204" pitchFamily="34" charset="0"/>
                        <a:cs typeface="AL-Hotham" pitchFamily="2" charset="-78"/>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2156460" algn="l"/>
                          <a:tab pos="2555875" algn="ctr"/>
                        </a:tabLst>
                      </a:pPr>
                      <a:r>
                        <a:rPr lang="ar-SA" sz="1800" b="1">
                          <a:effectLst/>
                          <a:latin typeface="Calibri" panose="020F0502020204030204" pitchFamily="34" charset="0"/>
                          <a:ea typeface="Calibri" panose="020F0502020204030204" pitchFamily="34" charset="0"/>
                          <a:cs typeface="Traditional Arabic" panose="02020603050405020304" pitchFamily="18" charset="-78"/>
                        </a:rPr>
                        <a:t>28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10">
                <a:tc>
                  <a:txBody>
                    <a:bodyPr/>
                    <a:lstStyle/>
                    <a:p>
                      <a:pPr algn="r" rtl="1">
                        <a:lnSpc>
                          <a:spcPct val="115000"/>
                        </a:lnSpc>
                        <a:spcAft>
                          <a:spcPts val="0"/>
                        </a:spcAft>
                        <a:tabLst>
                          <a:tab pos="2156460" algn="l"/>
                          <a:tab pos="2555875" algn="ctr"/>
                        </a:tabLst>
                      </a:pPr>
                      <a:r>
                        <a:rPr lang="ar-SA" sz="3600" b="1" dirty="0">
                          <a:effectLst/>
                          <a:latin typeface="Calibri" panose="020F0502020204030204" pitchFamily="34" charset="0"/>
                          <a:ea typeface="Calibri" panose="020F0502020204030204" pitchFamily="34" charset="0"/>
                          <a:cs typeface="AL-Hotham" pitchFamily="2" charset="-78"/>
                        </a:rPr>
                        <a:t>الفصل الرابع:   الأدوار المتجددة للمعلم</a:t>
                      </a:r>
                      <a:endParaRPr lang="en-US" sz="3600" dirty="0">
                        <a:effectLst/>
                        <a:latin typeface="Calibri" panose="020F0502020204030204" pitchFamily="34" charset="0"/>
                        <a:ea typeface="Calibri" panose="020F0502020204030204" pitchFamily="34" charset="0"/>
                        <a:cs typeface="AL-Hotham" pitchFamily="2" charset="-78"/>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2156460" algn="l"/>
                          <a:tab pos="2555875" algn="ctr"/>
                        </a:tabLst>
                      </a:pPr>
                      <a:r>
                        <a:rPr lang="ar-SA" sz="1800" b="1">
                          <a:effectLst/>
                          <a:latin typeface="Calibri" panose="020F0502020204030204" pitchFamily="34" charset="0"/>
                          <a:ea typeface="Calibri" panose="020F0502020204030204" pitchFamily="34" charset="0"/>
                          <a:cs typeface="Traditional Arabic" panose="02020603050405020304" pitchFamily="18" charset="-78"/>
                        </a:rPr>
                        <a:t>70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10">
                <a:tc>
                  <a:txBody>
                    <a:bodyPr/>
                    <a:lstStyle/>
                    <a:p>
                      <a:pPr algn="r" rtl="1">
                        <a:lnSpc>
                          <a:spcPct val="115000"/>
                        </a:lnSpc>
                        <a:spcAft>
                          <a:spcPts val="0"/>
                        </a:spcAft>
                        <a:tabLst>
                          <a:tab pos="2156460" algn="l"/>
                          <a:tab pos="2555875" algn="ctr"/>
                        </a:tabLst>
                      </a:pPr>
                      <a:r>
                        <a:rPr lang="ar-SA" sz="3600" b="1" dirty="0">
                          <a:effectLst/>
                          <a:latin typeface="Calibri" panose="020F0502020204030204" pitchFamily="34" charset="0"/>
                          <a:ea typeface="Calibri" panose="020F0502020204030204" pitchFamily="34" charset="0"/>
                          <a:cs typeface="AL-Hotham" pitchFamily="2" charset="-78"/>
                        </a:rPr>
                        <a:t>الفصل الخامس: الآثار الثقافية للإنترنت</a:t>
                      </a:r>
                      <a:endParaRPr lang="en-US" sz="3600" dirty="0">
                        <a:effectLst/>
                        <a:latin typeface="Calibri" panose="020F0502020204030204" pitchFamily="34" charset="0"/>
                        <a:ea typeface="Calibri" panose="020F0502020204030204" pitchFamily="34" charset="0"/>
                        <a:cs typeface="AL-Hotham" pitchFamily="2" charset="-78"/>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2156460" algn="l"/>
                          <a:tab pos="2555875" algn="ctr"/>
                        </a:tabLst>
                      </a:pPr>
                      <a:r>
                        <a:rPr lang="ar-SA" sz="1800" b="1" dirty="0">
                          <a:effectLst/>
                          <a:latin typeface="Calibri" panose="020F0502020204030204" pitchFamily="34" charset="0"/>
                          <a:ea typeface="Calibri" panose="020F0502020204030204" pitchFamily="34" charset="0"/>
                          <a:cs typeface="Traditional Arabic" panose="02020603050405020304" pitchFamily="18" charset="-78"/>
                        </a:rPr>
                        <a:t>106</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10">
                <a:tc>
                  <a:txBody>
                    <a:bodyPr/>
                    <a:lstStyle/>
                    <a:p>
                      <a:pPr algn="r" rtl="1">
                        <a:lnSpc>
                          <a:spcPct val="115000"/>
                        </a:lnSpc>
                        <a:spcAft>
                          <a:spcPts val="0"/>
                        </a:spcAft>
                        <a:tabLst>
                          <a:tab pos="2156460" algn="l"/>
                          <a:tab pos="2555875" algn="ctr"/>
                        </a:tabLst>
                      </a:pPr>
                      <a:r>
                        <a:rPr lang="ar-SA" sz="3600" b="1" dirty="0">
                          <a:effectLst/>
                          <a:latin typeface="Calibri" panose="020F0502020204030204" pitchFamily="34" charset="0"/>
                          <a:ea typeface="Calibri" panose="020F0502020204030204" pitchFamily="34" charset="0"/>
                          <a:cs typeface="AL-Hotham" pitchFamily="2" charset="-78"/>
                        </a:rPr>
                        <a:t>الفصل السادس: مؤسسات التربية المدنية والمواطنة</a:t>
                      </a:r>
                      <a:endParaRPr lang="en-US" sz="3600" dirty="0">
                        <a:effectLst/>
                        <a:latin typeface="Calibri" panose="020F0502020204030204" pitchFamily="34" charset="0"/>
                        <a:ea typeface="Calibri" panose="020F0502020204030204" pitchFamily="34" charset="0"/>
                        <a:cs typeface="AL-Hotham" pitchFamily="2" charset="-78"/>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2156460" algn="l"/>
                          <a:tab pos="2555875" algn="ctr"/>
                        </a:tabLst>
                      </a:pPr>
                      <a:r>
                        <a:rPr lang="ar-SA" sz="1800" b="1">
                          <a:effectLst/>
                          <a:latin typeface="Calibri" panose="020F0502020204030204" pitchFamily="34" charset="0"/>
                          <a:ea typeface="Calibri" panose="020F0502020204030204" pitchFamily="34" charset="0"/>
                          <a:cs typeface="Traditional Arabic" panose="02020603050405020304" pitchFamily="18" charset="-78"/>
                        </a:rPr>
                        <a:t>154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10">
                <a:tc>
                  <a:txBody>
                    <a:bodyPr/>
                    <a:lstStyle/>
                    <a:p>
                      <a:pPr algn="r" rtl="1">
                        <a:lnSpc>
                          <a:spcPct val="115000"/>
                        </a:lnSpc>
                        <a:spcAft>
                          <a:spcPts val="0"/>
                        </a:spcAft>
                        <a:tabLst>
                          <a:tab pos="2156460" algn="l"/>
                          <a:tab pos="2555875" algn="ctr"/>
                        </a:tabLst>
                      </a:pPr>
                      <a:r>
                        <a:rPr lang="ar-SA" sz="3600" b="1" dirty="0">
                          <a:effectLst/>
                          <a:latin typeface="Calibri" panose="020F0502020204030204" pitchFamily="34" charset="0"/>
                          <a:ea typeface="Calibri" panose="020F0502020204030204" pitchFamily="34" charset="0"/>
                          <a:cs typeface="AL-Hotham" pitchFamily="2" charset="-78"/>
                        </a:rPr>
                        <a:t>الفصل السابع:  التربية والممارسة الديمقراطية</a:t>
                      </a:r>
                      <a:endParaRPr lang="en-US" sz="3600" dirty="0">
                        <a:effectLst/>
                        <a:latin typeface="Calibri" panose="020F0502020204030204" pitchFamily="34" charset="0"/>
                        <a:ea typeface="Calibri" panose="020F0502020204030204" pitchFamily="34" charset="0"/>
                        <a:cs typeface="AL-Hotham" pitchFamily="2" charset="-78"/>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2156460" algn="l"/>
                          <a:tab pos="2555875" algn="ctr"/>
                        </a:tabLst>
                      </a:pPr>
                      <a:r>
                        <a:rPr lang="ar-SA" sz="1800" b="1">
                          <a:effectLst/>
                          <a:latin typeface="Calibri" panose="020F0502020204030204" pitchFamily="34" charset="0"/>
                          <a:ea typeface="Calibri" panose="020F0502020204030204" pitchFamily="34" charset="0"/>
                          <a:cs typeface="Traditional Arabic" panose="02020603050405020304" pitchFamily="18" charset="-78"/>
                        </a:rPr>
                        <a:t>189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10">
                <a:tc>
                  <a:txBody>
                    <a:bodyPr/>
                    <a:lstStyle/>
                    <a:p>
                      <a:pPr algn="r" rtl="1">
                        <a:lnSpc>
                          <a:spcPct val="115000"/>
                        </a:lnSpc>
                        <a:spcAft>
                          <a:spcPts val="0"/>
                        </a:spcAft>
                        <a:tabLst>
                          <a:tab pos="2156460" algn="l"/>
                          <a:tab pos="2555875" algn="ctr"/>
                        </a:tabLst>
                      </a:pPr>
                      <a:r>
                        <a:rPr lang="ar-SA" sz="3600" b="1" dirty="0">
                          <a:effectLst/>
                          <a:latin typeface="Calibri" panose="020F0502020204030204" pitchFamily="34" charset="0"/>
                          <a:ea typeface="Calibri" panose="020F0502020204030204" pitchFamily="34" charset="0"/>
                          <a:cs typeface="AL-Hotham" pitchFamily="2" charset="-78"/>
                        </a:rPr>
                        <a:t>الفصل الثامن: التغير </a:t>
                      </a:r>
                      <a:r>
                        <a:rPr lang="ar-SA" sz="3600" b="1" dirty="0" err="1">
                          <a:effectLst/>
                          <a:latin typeface="Calibri" panose="020F0502020204030204" pitchFamily="34" charset="0"/>
                          <a:ea typeface="Calibri" panose="020F0502020204030204" pitchFamily="34" charset="0"/>
                          <a:cs typeface="AL-Hotham" pitchFamily="2" charset="-78"/>
                        </a:rPr>
                        <a:t>الاجتماعى</a:t>
                      </a:r>
                      <a:r>
                        <a:rPr lang="ar-SA" sz="3600" b="1" dirty="0">
                          <a:effectLst/>
                          <a:latin typeface="Calibri" panose="020F0502020204030204" pitchFamily="34" charset="0"/>
                          <a:ea typeface="Calibri" panose="020F0502020204030204" pitchFamily="34" charset="0"/>
                          <a:cs typeface="AL-Hotham" pitchFamily="2" charset="-78"/>
                        </a:rPr>
                        <a:t> </a:t>
                      </a:r>
                      <a:r>
                        <a:rPr lang="ar-SA" sz="3600" b="1" dirty="0" err="1">
                          <a:effectLst/>
                          <a:latin typeface="Calibri" panose="020F0502020204030204" pitchFamily="34" charset="0"/>
                          <a:ea typeface="Calibri" panose="020F0502020204030204" pitchFamily="34" charset="0"/>
                          <a:cs typeface="AL-Hotham" pitchFamily="2" charset="-78"/>
                        </a:rPr>
                        <a:t>والثقافى</a:t>
                      </a:r>
                      <a:r>
                        <a:rPr lang="ar-SA" sz="3600" b="1" dirty="0">
                          <a:effectLst/>
                          <a:latin typeface="Calibri" panose="020F0502020204030204" pitchFamily="34" charset="0"/>
                          <a:ea typeface="Calibri" panose="020F0502020204030204" pitchFamily="34" charset="0"/>
                          <a:cs typeface="AL-Hotham" pitchFamily="2" charset="-78"/>
                        </a:rPr>
                        <a:t> والتربية</a:t>
                      </a:r>
                      <a:endParaRPr lang="en-US" sz="3600" dirty="0">
                        <a:effectLst/>
                        <a:latin typeface="Calibri" panose="020F0502020204030204" pitchFamily="34" charset="0"/>
                        <a:ea typeface="Calibri" panose="020F0502020204030204" pitchFamily="34" charset="0"/>
                        <a:cs typeface="AL-Hotham" pitchFamily="2" charset="-78"/>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2156460" algn="l"/>
                          <a:tab pos="2555875" algn="ctr"/>
                        </a:tabLst>
                      </a:pPr>
                      <a:r>
                        <a:rPr lang="ar-SA" sz="1800" b="1">
                          <a:effectLst/>
                          <a:latin typeface="Calibri" panose="020F0502020204030204" pitchFamily="34" charset="0"/>
                          <a:ea typeface="Calibri" panose="020F0502020204030204" pitchFamily="34" charset="0"/>
                          <a:cs typeface="Traditional Arabic" panose="02020603050405020304" pitchFamily="18" charset="-78"/>
                        </a:rPr>
                        <a:t>213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10">
                <a:tc>
                  <a:txBody>
                    <a:bodyPr/>
                    <a:lstStyle/>
                    <a:p>
                      <a:pPr algn="r" rtl="1">
                        <a:lnSpc>
                          <a:spcPct val="115000"/>
                        </a:lnSpc>
                        <a:spcAft>
                          <a:spcPts val="0"/>
                        </a:spcAft>
                        <a:tabLst>
                          <a:tab pos="2156460" algn="l"/>
                          <a:tab pos="2555875" algn="ctr"/>
                        </a:tabLst>
                      </a:pPr>
                      <a:r>
                        <a:rPr lang="ar-SA" sz="3600" b="1" dirty="0">
                          <a:effectLst/>
                          <a:latin typeface="Calibri" panose="020F0502020204030204" pitchFamily="34" charset="0"/>
                          <a:ea typeface="Calibri" panose="020F0502020204030204" pitchFamily="34" charset="0"/>
                          <a:cs typeface="AL-Hotham" pitchFamily="2" charset="-78"/>
                        </a:rPr>
                        <a:t>الفصل التاسع: التربية والمسئولية الاجتماعية</a:t>
                      </a:r>
                      <a:endParaRPr lang="en-US" sz="3600" dirty="0">
                        <a:effectLst/>
                        <a:latin typeface="Calibri" panose="020F0502020204030204" pitchFamily="34" charset="0"/>
                        <a:ea typeface="Calibri" panose="020F0502020204030204" pitchFamily="34" charset="0"/>
                        <a:cs typeface="AL-Hotham" pitchFamily="2" charset="-78"/>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2156460" algn="l"/>
                          <a:tab pos="2555875" algn="ctr"/>
                        </a:tabLst>
                      </a:pPr>
                      <a:r>
                        <a:rPr lang="ar-SA" sz="1800" b="1" dirty="0">
                          <a:effectLst/>
                          <a:latin typeface="Calibri" panose="020F0502020204030204" pitchFamily="34" charset="0"/>
                          <a:ea typeface="Calibri" panose="020F0502020204030204" pitchFamily="34" charset="0"/>
                          <a:cs typeface="Traditional Arabic" panose="02020603050405020304" pitchFamily="18" charset="-78"/>
                        </a:rPr>
                        <a:t>249</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a:xfrm>
            <a:off x="0" y="26988"/>
            <a:ext cx="9144000" cy="6858000"/>
          </a:xfrm>
        </p:spPr>
        <p:txBody>
          <a:bodyPr/>
          <a:lstStyle/>
          <a:p>
            <a:pPr algn="just"/>
            <a:r>
              <a:rPr lang="ar-SA" sz="4600" b="1" smtClean="0">
                <a:cs typeface="AL-Hotham" pitchFamily="2" charset="-78"/>
              </a:rPr>
              <a:t>تدور المادة (73) حول من يشغل وظيفة معلمٍ مساعدٍ</a:t>
            </a:r>
            <a:r>
              <a:rPr lang="ar-EG" sz="4600" b="1" smtClean="0">
                <a:cs typeface="AL-Hotham" pitchFamily="2" charset="-78"/>
              </a:rPr>
              <a:t>:</a:t>
            </a:r>
          </a:p>
          <a:p>
            <a:pPr algn="just"/>
            <a:r>
              <a:rPr lang="ar-SA" sz="4600" b="1" smtClean="0">
                <a:cs typeface="AL-Hotham" pitchFamily="2" charset="-78"/>
              </a:rPr>
              <a:t>تنص على أن شغل وظيفة معلمٍ مساعدٍ لمدة سنتين قابلة للتجديد سنة أخرى بقرار من وزير التربية والتعليم</a:t>
            </a:r>
            <a:endParaRPr lang="ar-EG" sz="4600" b="1" smtClean="0">
              <a:cs typeface="AL-Hotham" pitchFamily="2" charset="-78"/>
            </a:endParaRPr>
          </a:p>
          <a:p>
            <a:pPr algn="just"/>
            <a:r>
              <a:rPr lang="ar-SA" sz="4600" b="1" smtClean="0">
                <a:cs typeface="AL-Hotham" pitchFamily="2" charset="-78"/>
              </a:rPr>
              <a:t> ويجب على شاغلها خلال هذه المدة الحصول على شهادة الصلاحية لمزاولة التعليم بالمرحلة التعليمية التي يتقدم لها</a:t>
            </a:r>
            <a:endParaRPr lang="ar-EG" sz="4600" b="1" smtClean="0">
              <a:cs typeface="AL-Hotham" pitchFamily="2" charset="-78"/>
            </a:endParaRPr>
          </a:p>
          <a:p>
            <a:pPr algn="just"/>
            <a:r>
              <a:rPr lang="ar-SA" sz="4600" b="1" smtClean="0">
                <a:cs typeface="AL-Hotham" pitchFamily="2" charset="-78"/>
              </a:rPr>
              <a:t> فإذا لم يحصل علي الشهادة خلالها انتهى عقده تلقائياً دون حاجةٍ لأي إجراء.</a:t>
            </a:r>
            <a:endParaRPr lang="en-US" sz="4600" smtClean="0">
              <a:cs typeface="AL-Hotham" pitchFamily="2" charset="-7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idx="1"/>
          </p:nvPr>
        </p:nvSpPr>
        <p:spPr>
          <a:xfrm>
            <a:off x="0" y="26988"/>
            <a:ext cx="9144000" cy="6858000"/>
          </a:xfrm>
        </p:spPr>
        <p:txBody>
          <a:bodyPr/>
          <a:lstStyle/>
          <a:p>
            <a:pPr algn="ctr"/>
            <a:r>
              <a:rPr lang="ar-SA" sz="4800" b="1" smtClean="0">
                <a:solidFill>
                  <a:srgbClr val="FF0000"/>
                </a:solidFill>
                <a:cs typeface="AL-Mohanad" pitchFamily="2" charset="-78"/>
              </a:rPr>
              <a:t>اللوائح والقرارات التعليمية:</a:t>
            </a:r>
            <a:endParaRPr lang="en-US" sz="4800" smtClean="0">
              <a:solidFill>
                <a:srgbClr val="FF0000"/>
              </a:solidFill>
              <a:cs typeface="AL-Mohanad" pitchFamily="2" charset="-78"/>
            </a:endParaRPr>
          </a:p>
          <a:p>
            <a:pPr algn="just"/>
            <a:r>
              <a:rPr lang="ar-SA" sz="4800" b="1" smtClean="0">
                <a:cs typeface="AL-Mohanad" pitchFamily="2" charset="-78"/>
              </a:rPr>
              <a:t>ُتعد اللوائح والقرارات التعليمية تشريعاتٍ تفصيليةً ُتصدرها السلطة التنفيذية لشرح ماجاء بقوانين التعليم</a:t>
            </a:r>
            <a:r>
              <a:rPr lang="ar-EG" sz="4800" b="1" smtClean="0">
                <a:cs typeface="AL-Mohanad" pitchFamily="2" charset="-78"/>
              </a:rPr>
              <a:t>.</a:t>
            </a:r>
          </a:p>
          <a:p>
            <a:pPr algn="just"/>
            <a:r>
              <a:rPr lang="ar-SA" sz="4800" b="1" smtClean="0">
                <a:cs typeface="AL-Mohanad" pitchFamily="2" charset="-78"/>
              </a:rPr>
              <a:t> وتضم  هذه اللوائح والقرارات كل ما يصدر عن وزيري التربية والتعليم والتعليم العالي فيما يتعلق بتنظيم العملية التعليمية وإدارتها في كلٍ من التعليم قبل الجامعي والتعليم الجامعي.</a:t>
            </a:r>
            <a:endParaRPr lang="en-US" sz="4800" smtClean="0">
              <a:cs typeface="AL-Mohanad"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0" y="26988"/>
            <a:ext cx="9144000" cy="6858000"/>
          </a:xfrm>
        </p:spPr>
        <p:txBody>
          <a:bodyPr/>
          <a:lstStyle/>
          <a:p>
            <a:pPr algn="ctr"/>
            <a:r>
              <a:rPr lang="ar-EG" altLang="ar-EG" sz="5400" b="1" smtClean="0">
                <a:cs typeface="AL-Mohanad" pitchFamily="2" charset="-78"/>
              </a:rPr>
              <a:t>المحاضرة الأولى: </a:t>
            </a:r>
          </a:p>
          <a:p>
            <a:pPr algn="just"/>
            <a:r>
              <a:rPr lang="ar-EG" altLang="ar-EG" sz="5400" b="1" smtClean="0">
                <a:cs typeface="AL-Mohanad" pitchFamily="2" charset="-78"/>
              </a:rPr>
              <a:t>المدرسة والتشريعات الحاكمة للتعليم</a:t>
            </a:r>
          </a:p>
          <a:p>
            <a:pPr algn="just"/>
            <a:r>
              <a:rPr lang="ar-EG" altLang="ar-EG" sz="5400" b="1" smtClean="0">
                <a:cs typeface="AL-Mohanad" pitchFamily="2" charset="-78"/>
              </a:rPr>
              <a:t>مفهوم أصول التربية ( الأصول الاجتماعية للتربية)</a:t>
            </a:r>
          </a:p>
          <a:p>
            <a:pPr algn="just"/>
            <a:r>
              <a:rPr lang="ar-EG" altLang="ar-EG" sz="5400" b="1" smtClean="0">
                <a:cs typeface="AL-Mohanad" pitchFamily="2" charset="-78"/>
              </a:rPr>
              <a:t>التشريعات التعليمية في مصر</a:t>
            </a:r>
          </a:p>
          <a:p>
            <a:pPr algn="just"/>
            <a:r>
              <a:rPr lang="ar-EG" altLang="ar-EG" sz="5400" b="1" smtClean="0">
                <a:cs typeface="AL-Mohanad" pitchFamily="2" charset="-78"/>
              </a:rPr>
              <a:t>المدرسة ( التمدرس ) والتحديات المعاصرة</a:t>
            </a:r>
          </a:p>
          <a:p>
            <a:pPr algn="just"/>
            <a:endParaRPr lang="en-US" altLang="ar-EG" sz="4000" smtClean="0">
              <a:cs typeface="AL-Mohanad"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0" y="26988"/>
            <a:ext cx="9144000" cy="6858000"/>
          </a:xfrm>
        </p:spPr>
        <p:txBody>
          <a:bodyPr/>
          <a:lstStyle/>
          <a:p>
            <a:pPr algn="ctr">
              <a:defRPr/>
            </a:pPr>
            <a:r>
              <a:rPr lang="ar-EG" altLang="ar-EG" sz="3200" b="1" dirty="0" smtClean="0">
                <a:cs typeface="+mj-cs"/>
              </a:rPr>
              <a:t>أصول التربية</a:t>
            </a:r>
          </a:p>
          <a:p>
            <a:pPr algn="just">
              <a:defRPr/>
            </a:pPr>
            <a:r>
              <a:rPr lang="ar-SA" sz="4000" dirty="0" smtClean="0">
                <a:cs typeface="AL-Hotham" pitchFamily="2" charset="-78"/>
              </a:rPr>
              <a:t>" العلم </a:t>
            </a:r>
            <a:r>
              <a:rPr lang="ar-SA" sz="4000" dirty="0">
                <a:cs typeface="AL-Hotham" pitchFamily="2" charset="-78"/>
              </a:rPr>
              <a:t>الذي يهتم بدراسة </a:t>
            </a:r>
            <a:r>
              <a:rPr lang="ar-SA" sz="4000" dirty="0" smtClean="0">
                <a:cs typeface="AL-Hotham" pitchFamily="2" charset="-78"/>
              </a:rPr>
              <a:t>الأسس </a:t>
            </a:r>
            <a:r>
              <a:rPr lang="ar-SA" sz="4000" dirty="0">
                <a:cs typeface="AL-Hotham" pitchFamily="2" charset="-78"/>
              </a:rPr>
              <a:t>التي يبني عليها </a:t>
            </a:r>
            <a:r>
              <a:rPr lang="ar-EG" sz="4000" dirty="0" smtClean="0">
                <a:cs typeface="AL-Hotham" pitchFamily="2" charset="-78"/>
              </a:rPr>
              <a:t>ال</a:t>
            </a:r>
            <a:r>
              <a:rPr lang="ar-SA" sz="4000" dirty="0" smtClean="0">
                <a:cs typeface="AL-Hotham" pitchFamily="2" charset="-78"/>
              </a:rPr>
              <a:t>تطبيق </a:t>
            </a:r>
            <a:r>
              <a:rPr lang="ar-EG" sz="4000" dirty="0" smtClean="0">
                <a:cs typeface="AL-Hotham" pitchFamily="2" charset="-78"/>
              </a:rPr>
              <a:t>ال</a:t>
            </a:r>
            <a:r>
              <a:rPr lang="ar-SA" sz="4000" dirty="0" smtClean="0">
                <a:cs typeface="AL-Hotham" pitchFamily="2" charset="-78"/>
              </a:rPr>
              <a:t>تربوي </a:t>
            </a:r>
            <a:r>
              <a:rPr lang="ar-EG" sz="4000" dirty="0" smtClean="0">
                <a:cs typeface="AL-Hotham" pitchFamily="2" charset="-78"/>
              </a:rPr>
              <a:t>ال</a:t>
            </a:r>
            <a:r>
              <a:rPr lang="ar-SA" sz="4000" dirty="0" smtClean="0">
                <a:cs typeface="AL-Hotham" pitchFamily="2" charset="-78"/>
              </a:rPr>
              <a:t>سليم </a:t>
            </a:r>
            <a:r>
              <a:rPr lang="ar-EG" sz="4000" dirty="0" smtClean="0">
                <a:cs typeface="AL-Hotham" pitchFamily="2" charset="-78"/>
              </a:rPr>
              <a:t>و</a:t>
            </a:r>
            <a:r>
              <a:rPr lang="ar-SA" sz="4000" dirty="0" smtClean="0">
                <a:cs typeface="AL-Hotham" pitchFamily="2" charset="-78"/>
              </a:rPr>
              <a:t>تهدف </a:t>
            </a:r>
            <a:r>
              <a:rPr lang="ar-SA" sz="4000" dirty="0">
                <a:cs typeface="AL-Hotham" pitchFamily="2" charset="-78"/>
              </a:rPr>
              <a:t>إلى تزويد الطالب أو الدارس بمجموعة النظريات والحقائق والقوانين التي توجه العمل التربوي </a:t>
            </a:r>
            <a:r>
              <a:rPr lang="ar-SA" sz="4000" dirty="0" smtClean="0">
                <a:cs typeface="AL-Hotham" pitchFamily="2" charset="-78"/>
              </a:rPr>
              <a:t>التطبيقي.</a:t>
            </a:r>
            <a:endParaRPr lang="en-US" sz="4000" dirty="0">
              <a:cs typeface="AL-Hotham" pitchFamily="2" charset="-78"/>
            </a:endParaRPr>
          </a:p>
          <a:p>
            <a:pPr algn="just">
              <a:defRPr/>
            </a:pPr>
            <a:r>
              <a:rPr lang="ar-SA" sz="4000" dirty="0" smtClean="0">
                <a:cs typeface="AL-Hotham" pitchFamily="2" charset="-78"/>
              </a:rPr>
              <a:t>الجذور </a:t>
            </a:r>
            <a:r>
              <a:rPr lang="ar-SA" sz="4000" dirty="0">
                <a:cs typeface="AL-Hotham" pitchFamily="2" charset="-78"/>
              </a:rPr>
              <a:t>والمنابع التي تنبثق منها  الأفكار والنظريات والممارسات التربوية . </a:t>
            </a:r>
            <a:endParaRPr lang="ar-EG" sz="4000" dirty="0" smtClean="0">
              <a:cs typeface="AL-Hotham" pitchFamily="2" charset="-78"/>
            </a:endParaRPr>
          </a:p>
          <a:p>
            <a:pPr algn="just">
              <a:defRPr/>
            </a:pPr>
            <a:r>
              <a:rPr lang="ar-SA" sz="4000" dirty="0" smtClean="0">
                <a:cs typeface="AL-Hotham" pitchFamily="2" charset="-78"/>
              </a:rPr>
              <a:t>القواعد </a:t>
            </a:r>
            <a:r>
              <a:rPr lang="ar-SA" sz="4000" dirty="0">
                <a:cs typeface="AL-Hotham" pitchFamily="2" charset="-78"/>
              </a:rPr>
              <a:t>والأسس التي تحكم عمل المؤسسات التربوية المختلفة وما تقدمه من خبرات تربوية من إقامة منهج تربوي مناسب أو تنظيم للسلم </a:t>
            </a:r>
            <a:r>
              <a:rPr lang="ar-SA" sz="4000" dirty="0" smtClean="0">
                <a:cs typeface="AL-Hotham" pitchFamily="2" charset="-78"/>
              </a:rPr>
              <a:t>التعليم</a:t>
            </a:r>
            <a:r>
              <a:rPr lang="ar-EG" sz="4000" dirty="0" smtClean="0">
                <a:cs typeface="AL-Hotham" pitchFamily="2" charset="-78"/>
              </a:rPr>
              <a:t>ى</a:t>
            </a:r>
            <a:r>
              <a:rPr lang="ar-SA" sz="4000" dirty="0" smtClean="0">
                <a:cs typeface="AL-Hotham" pitchFamily="2" charset="-78"/>
              </a:rPr>
              <a:t> </a:t>
            </a:r>
            <a:r>
              <a:rPr lang="ar-SA" sz="4000" dirty="0">
                <a:cs typeface="AL-Hotham" pitchFamily="2" charset="-78"/>
              </a:rPr>
              <a:t>أو اقتراح إدارة تربوية سليمة أو تخطيط تربوي ناجح أو طريقة تدريسية ذات كفاءة عالية أو وضع نظام جديد للتقويم . </a:t>
            </a:r>
            <a:endParaRPr lang="en-US" sz="4000" dirty="0">
              <a:cs typeface="AL-Hotham" pitchFamily="2" charset="-78"/>
            </a:endParaRPr>
          </a:p>
          <a:p>
            <a:pPr algn="just">
              <a:defRPr/>
            </a:pPr>
            <a:endParaRPr lang="en-US" altLang="ar-EG" sz="3200" dirty="0" smtClean="0">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0" y="26988"/>
            <a:ext cx="9144000" cy="6858000"/>
          </a:xfrm>
        </p:spPr>
        <p:txBody>
          <a:bodyPr/>
          <a:lstStyle/>
          <a:p>
            <a:pPr algn="ctr">
              <a:defRPr/>
            </a:pPr>
            <a:r>
              <a:rPr lang="ar-EG" altLang="ar-EG" sz="3600" b="1" dirty="0" smtClean="0">
                <a:cs typeface="+mj-cs"/>
              </a:rPr>
              <a:t>الأصول الاجتماعية للتربية</a:t>
            </a:r>
          </a:p>
          <a:p>
            <a:pPr algn="just">
              <a:defRPr/>
            </a:pPr>
            <a:r>
              <a:rPr lang="ar-SA" sz="4000" dirty="0" err="1" smtClean="0">
                <a:cs typeface="AL-Hotham" pitchFamily="2" charset="-78"/>
              </a:rPr>
              <a:t>هى</a:t>
            </a:r>
            <a:r>
              <a:rPr lang="ar-SA" sz="4000" dirty="0" smtClean="0">
                <a:cs typeface="AL-Hotham" pitchFamily="2" charset="-78"/>
              </a:rPr>
              <a:t> </a:t>
            </a:r>
            <a:r>
              <a:rPr lang="ar-SA" sz="4400" dirty="0">
                <a:cs typeface="AL-Hotham" pitchFamily="2" charset="-78"/>
              </a:rPr>
              <a:t>فرع من فروع أصول التربية تمخض عن التفاعل الحتمي بين التربية وعلم الاجتماع </a:t>
            </a:r>
            <a:r>
              <a:rPr lang="ar-EG" sz="4400" dirty="0" smtClean="0">
                <a:cs typeface="AL-Hotham" pitchFamily="2" charset="-78"/>
              </a:rPr>
              <a:t>بهدف دراسة الظواهر والقضايا والمشكلات الاجتماعية ووضع اليات لحلها والإسهام في </a:t>
            </a:r>
            <a:r>
              <a:rPr lang="ar-EG" sz="4400" dirty="0" err="1" smtClean="0">
                <a:cs typeface="AL-Hotham" pitchFamily="2" charset="-78"/>
              </a:rPr>
              <a:t>الترقى</a:t>
            </a:r>
            <a:r>
              <a:rPr lang="ar-EG" sz="4400" dirty="0" smtClean="0">
                <a:cs typeface="AL-Hotham" pitchFamily="2" charset="-78"/>
              </a:rPr>
              <a:t> بالمجتمع.</a:t>
            </a:r>
          </a:p>
          <a:p>
            <a:pPr algn="just">
              <a:defRPr/>
            </a:pPr>
            <a:r>
              <a:rPr lang="ar-SA" sz="4400" dirty="0" smtClean="0">
                <a:cs typeface="AL-Hotham" pitchFamily="2" charset="-78"/>
              </a:rPr>
              <a:t>محور </a:t>
            </a:r>
            <a:r>
              <a:rPr lang="ar-SA" sz="4400" dirty="0">
                <a:cs typeface="AL-Hotham" pitchFamily="2" charset="-78"/>
              </a:rPr>
              <a:t>الدراسة </a:t>
            </a:r>
            <a:r>
              <a:rPr lang="ar-SA" sz="4400" dirty="0" smtClean="0">
                <a:cs typeface="AL-Hotham" pitchFamily="2" charset="-78"/>
              </a:rPr>
              <a:t>هو </a:t>
            </a:r>
            <a:r>
              <a:rPr lang="ar-SA" sz="4400" dirty="0">
                <a:cs typeface="AL-Hotham" pitchFamily="2" charset="-78"/>
              </a:rPr>
              <a:t>المجتمع فمنه تشتق أهدافها وحول ظروف الحياة فيه مناهجها إذ لا قيمة للفكر التربوي النظري إلا إذا كان هذا الفكر مقترنا ببعض ديناميكيات العمل التطبيقي فلابد أن يترجم الفكر إلي واقع اجتماعي </a:t>
            </a:r>
            <a:endParaRPr lang="en-US" altLang="ar-EG" sz="4400" dirty="0" smtClean="0">
              <a:cs typeface="AL-Hotham"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30163" y="0"/>
            <a:ext cx="9144001" cy="6858000"/>
          </a:xfrm>
        </p:spPr>
        <p:txBody>
          <a:bodyPr/>
          <a:lstStyle/>
          <a:p>
            <a:pPr algn="ctr">
              <a:defRPr/>
            </a:pPr>
            <a:r>
              <a:rPr lang="ar-EG" altLang="ar-EG" sz="3600" b="1" dirty="0" smtClean="0">
                <a:cs typeface="+mj-cs"/>
              </a:rPr>
              <a:t>الأصول الاجتماعية للتربية</a:t>
            </a:r>
          </a:p>
        </p:txBody>
      </p:sp>
      <p:sp>
        <p:nvSpPr>
          <p:cNvPr id="2" name="Rounded Rectangle 1"/>
          <p:cNvSpPr/>
          <p:nvPr/>
        </p:nvSpPr>
        <p:spPr>
          <a:xfrm>
            <a:off x="6588125" y="1125538"/>
            <a:ext cx="2305050" cy="2087562"/>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ar-EG" sz="3200" b="1" dirty="0">
                <a:cs typeface="AL-Hotham" pitchFamily="2" charset="-78"/>
              </a:rPr>
              <a:t>تشكيل الايدولوجيات الفكرية ونقدها</a:t>
            </a:r>
            <a:endParaRPr lang="en-US" sz="3200" b="1" dirty="0">
              <a:cs typeface="AL-Hotham" pitchFamily="2" charset="-78"/>
            </a:endParaRPr>
          </a:p>
        </p:txBody>
      </p:sp>
      <p:sp>
        <p:nvSpPr>
          <p:cNvPr id="3" name="Rounded Rectangle 2"/>
          <p:cNvSpPr/>
          <p:nvPr/>
        </p:nvSpPr>
        <p:spPr>
          <a:xfrm>
            <a:off x="755650" y="1125538"/>
            <a:ext cx="2808288" cy="20161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3200" b="1" dirty="0">
                <a:solidFill>
                  <a:schemeClr val="dk1"/>
                </a:solidFill>
                <a:cs typeface="AL-Hotham" pitchFamily="2" charset="-78"/>
              </a:rPr>
              <a:t>رصد المشكلات التربوية والتعليمية وتفكيكها</a:t>
            </a:r>
            <a:endParaRPr lang="en-US" sz="3200" b="1" dirty="0">
              <a:solidFill>
                <a:schemeClr val="dk1"/>
              </a:solidFill>
              <a:cs typeface="AL-Hotham" pitchFamily="2" charset="-78"/>
            </a:endParaRPr>
          </a:p>
        </p:txBody>
      </p:sp>
      <p:sp>
        <p:nvSpPr>
          <p:cNvPr id="4" name="Rounded Rectangle 3"/>
          <p:cNvSpPr/>
          <p:nvPr/>
        </p:nvSpPr>
        <p:spPr>
          <a:xfrm>
            <a:off x="6367463" y="4149725"/>
            <a:ext cx="2381250" cy="22320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3200" b="1" dirty="0">
                <a:solidFill>
                  <a:schemeClr val="dk1"/>
                </a:solidFill>
                <a:cs typeface="AL-Hotham" pitchFamily="2" charset="-78"/>
              </a:rPr>
              <a:t>تطوير المنظومة التربوية</a:t>
            </a:r>
            <a:endParaRPr lang="en-US" sz="3200" b="1" dirty="0">
              <a:solidFill>
                <a:schemeClr val="dk1"/>
              </a:solidFill>
              <a:cs typeface="AL-Hotham" pitchFamily="2" charset="-78"/>
            </a:endParaRPr>
          </a:p>
        </p:txBody>
      </p:sp>
      <p:sp>
        <p:nvSpPr>
          <p:cNvPr id="5" name="Rounded Rectangle 4"/>
          <p:cNvSpPr/>
          <p:nvPr/>
        </p:nvSpPr>
        <p:spPr>
          <a:xfrm>
            <a:off x="684213" y="4337050"/>
            <a:ext cx="2951162" cy="2187575"/>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ar-EG" sz="3200" b="1" dirty="0" err="1">
                <a:cs typeface="AL-Hotham" pitchFamily="2" charset="-78"/>
              </a:rPr>
              <a:t>الترقى</a:t>
            </a:r>
            <a:r>
              <a:rPr lang="ar-EG" sz="3200" b="1" dirty="0">
                <a:cs typeface="AL-Hotham" pitchFamily="2" charset="-78"/>
              </a:rPr>
              <a:t> بالإنسان جسدا وروحا</a:t>
            </a:r>
            <a:endParaRPr lang="en-US" sz="3200" b="1" dirty="0">
              <a:cs typeface="AL-Hotham" pitchFamily="2" charset="-78"/>
            </a:endParaRPr>
          </a:p>
        </p:txBody>
      </p:sp>
      <p:sp>
        <p:nvSpPr>
          <p:cNvPr id="6" name="Oval 5"/>
          <p:cNvSpPr/>
          <p:nvPr/>
        </p:nvSpPr>
        <p:spPr>
          <a:xfrm>
            <a:off x="3851275" y="2349500"/>
            <a:ext cx="2444750" cy="2447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4000" b="1" dirty="0">
                <a:cs typeface="AL-Hotham" pitchFamily="2" charset="-78"/>
              </a:rPr>
              <a:t>مجتمع </a:t>
            </a:r>
            <a:r>
              <a:rPr lang="ar-EG" sz="4000" b="1" dirty="0" err="1">
                <a:cs typeface="AL-Hotham" pitchFamily="2" charset="-78"/>
              </a:rPr>
              <a:t>إنسانى</a:t>
            </a:r>
            <a:endParaRPr lang="en-US" sz="4000" b="1" dirty="0">
              <a:cs typeface="AL-Hotham"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0" y="14288"/>
            <a:ext cx="9144000" cy="6858000"/>
          </a:xfrm>
        </p:spPr>
        <p:txBody>
          <a:bodyPr/>
          <a:lstStyle/>
          <a:p>
            <a:pPr algn="ctr"/>
            <a:r>
              <a:rPr lang="ar-EG" altLang="ar-EG" sz="4800" b="1" smtClean="0">
                <a:cs typeface="AL-Mohanad" pitchFamily="2" charset="-78"/>
              </a:rPr>
              <a:t>اتجاهات الأصول الاجتماعية</a:t>
            </a:r>
          </a:p>
        </p:txBody>
      </p:sp>
      <p:sp>
        <p:nvSpPr>
          <p:cNvPr id="2" name="Rounded Rectangle 1"/>
          <p:cNvSpPr/>
          <p:nvPr/>
        </p:nvSpPr>
        <p:spPr>
          <a:xfrm>
            <a:off x="5580063" y="1341438"/>
            <a:ext cx="2952750" cy="47513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SA" sz="3200" b="1" dirty="0">
                <a:cs typeface="AL-Hotham" pitchFamily="2" charset="-78"/>
              </a:rPr>
              <a:t>التربية عليها أن تساير الأوضاع المجتمعية كما هي</a:t>
            </a:r>
            <a:r>
              <a:rPr lang="ar-EG" sz="3200" b="1" dirty="0">
                <a:cs typeface="AL-Hotham" pitchFamily="2" charset="-78"/>
              </a:rPr>
              <a:t>.</a:t>
            </a:r>
          </a:p>
          <a:p>
            <a:pPr algn="ctr">
              <a:defRPr/>
            </a:pPr>
            <a:r>
              <a:rPr lang="ar-SA" sz="3200" b="1" dirty="0">
                <a:cs typeface="AL-Hotham" pitchFamily="2" charset="-78"/>
              </a:rPr>
              <a:t>وظيفتها تنحصر في المحافظة علي الأوضاع القائمة والتربية بهذا المعنى يطلق عليها تربية محافظة .</a:t>
            </a:r>
            <a:endParaRPr lang="en-US" sz="3200" b="1" dirty="0">
              <a:cs typeface="AL-Hotham" pitchFamily="2" charset="-78"/>
            </a:endParaRPr>
          </a:p>
          <a:p>
            <a:pPr algn="ctr">
              <a:defRPr/>
            </a:pPr>
            <a:endParaRPr lang="en-US" dirty="0"/>
          </a:p>
        </p:txBody>
      </p:sp>
      <p:sp>
        <p:nvSpPr>
          <p:cNvPr id="3" name="Rounded Rectangle 2"/>
          <p:cNvSpPr/>
          <p:nvPr/>
        </p:nvSpPr>
        <p:spPr>
          <a:xfrm>
            <a:off x="611188" y="1341438"/>
            <a:ext cx="3240087" cy="47513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1">
              <a:defRPr/>
            </a:pPr>
            <a:r>
              <a:rPr lang="ar-SA" sz="2800" b="1" dirty="0">
                <a:cs typeface="AL-Hotham" pitchFamily="2" charset="-78"/>
              </a:rPr>
              <a:t>التربية هي أداة أساسية لخلق أوضاع اجتماعية جديدة </a:t>
            </a:r>
            <a:endParaRPr lang="ar-EG" sz="2800" b="1" dirty="0">
              <a:cs typeface="AL-Hotham" pitchFamily="2" charset="-78"/>
            </a:endParaRPr>
          </a:p>
          <a:p>
            <a:pPr algn="ctr" rtl="1">
              <a:defRPr/>
            </a:pPr>
            <a:r>
              <a:rPr lang="ar-SA" sz="2800" b="1" dirty="0">
                <a:cs typeface="AL-Hotham" pitchFamily="2" charset="-78"/>
              </a:rPr>
              <a:t>وإنها الوسيلة الكبرى لإحداث تغيرات أساسية في الأبنية الاجتماعية</a:t>
            </a:r>
            <a:endParaRPr lang="ar-EG" sz="2800" b="1" dirty="0">
              <a:cs typeface="AL-Hotham" pitchFamily="2" charset="-78"/>
            </a:endParaRPr>
          </a:p>
          <a:p>
            <a:pPr algn="ctr" rtl="1">
              <a:defRPr/>
            </a:pPr>
            <a:r>
              <a:rPr lang="ar-SA" sz="2800" b="1" dirty="0">
                <a:cs typeface="AL-Hotham" pitchFamily="2" charset="-78"/>
              </a:rPr>
              <a:t> بهدف الوصول إلي أفضل النظم والأوضاع الاجتماعية التي تحقق أهداف أفضل للفرد والجماعة .</a:t>
            </a:r>
            <a:endParaRPr lang="en-US" sz="2800" b="1" dirty="0">
              <a:cs typeface="AL-Hotham" pitchFamily="2" charset="-78"/>
            </a:endParaRPr>
          </a:p>
          <a:p>
            <a:pPr algn="ctr">
              <a:defRP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0" y="26988"/>
            <a:ext cx="9144000" cy="6858000"/>
          </a:xfrm>
        </p:spPr>
        <p:txBody>
          <a:bodyPr/>
          <a:lstStyle/>
          <a:p>
            <a:pPr algn="ctr"/>
            <a:r>
              <a:rPr lang="ar-EG" altLang="ar-EG" sz="4800" b="1" smtClean="0">
                <a:cs typeface="AL-Mohanad" pitchFamily="2" charset="-78"/>
              </a:rPr>
              <a:t>التشريعات التعليمية في مصر</a:t>
            </a:r>
          </a:p>
          <a:p>
            <a:pPr algn="just"/>
            <a:r>
              <a:rPr lang="ar-EG" sz="6000" b="1" smtClean="0">
                <a:cs typeface="AL-Hotham" pitchFamily="2" charset="-78"/>
              </a:rPr>
              <a:t>مجموعة القواعد القانونية للتعليم المتمثلة في الدساتير والقوانين والقرارات التي تصاغ في صورةٍ مكتوبةٍ ، بواسطة السلطة التشريعية في البلاد ، وتُلزم جميع الهيئات التعليمية في الدولة بالاعتراف بها وتطبيقها</a:t>
            </a:r>
            <a:endParaRPr lang="ar-EG" altLang="ar-EG" sz="6000" b="1" smtClean="0">
              <a:cs typeface="AL-Hotham"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a:xfrm>
            <a:off x="0" y="26988"/>
            <a:ext cx="9144000" cy="6858000"/>
          </a:xfrm>
        </p:spPr>
        <p:txBody>
          <a:bodyPr/>
          <a:lstStyle/>
          <a:p>
            <a:pPr algn="ctr"/>
            <a:r>
              <a:rPr lang="ar-EG" altLang="ar-EG" sz="4800" b="1" smtClean="0">
                <a:cs typeface="AL-Mohanad" pitchFamily="2" charset="-78"/>
              </a:rPr>
              <a:t>التشريعات التعليمية في مصر</a:t>
            </a:r>
          </a:p>
        </p:txBody>
      </p:sp>
      <p:sp>
        <p:nvSpPr>
          <p:cNvPr id="11" name="Rounded Rectangle 10"/>
          <p:cNvSpPr/>
          <p:nvPr/>
        </p:nvSpPr>
        <p:spPr>
          <a:xfrm>
            <a:off x="3563938" y="1125538"/>
            <a:ext cx="1944687" cy="11509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3200" b="1" dirty="0">
                <a:cs typeface="AL-Hotham" pitchFamily="2" charset="-78"/>
              </a:rPr>
              <a:t>الدستور</a:t>
            </a:r>
            <a:endParaRPr lang="en-US" sz="3200" b="1" dirty="0">
              <a:cs typeface="AL-Hotham" pitchFamily="2" charset="-78"/>
            </a:endParaRPr>
          </a:p>
        </p:txBody>
      </p:sp>
      <p:sp>
        <p:nvSpPr>
          <p:cNvPr id="12" name="Rounded Rectangle 11"/>
          <p:cNvSpPr/>
          <p:nvPr/>
        </p:nvSpPr>
        <p:spPr>
          <a:xfrm>
            <a:off x="3556000" y="2636838"/>
            <a:ext cx="1952625" cy="14398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4000" b="1" dirty="0">
                <a:cs typeface="AL-Hotham" pitchFamily="2" charset="-78"/>
              </a:rPr>
              <a:t>القانون</a:t>
            </a:r>
            <a:endParaRPr lang="en-US" sz="4000" b="1" dirty="0">
              <a:cs typeface="AL-Hotham" pitchFamily="2" charset="-78"/>
            </a:endParaRPr>
          </a:p>
        </p:txBody>
      </p:sp>
      <p:sp>
        <p:nvSpPr>
          <p:cNvPr id="13" name="Rounded Rectangle 12"/>
          <p:cNvSpPr/>
          <p:nvPr/>
        </p:nvSpPr>
        <p:spPr>
          <a:xfrm>
            <a:off x="5303838" y="4437063"/>
            <a:ext cx="1728787" cy="16557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2800" b="1" dirty="0">
                <a:cs typeface="AL-Hotham" pitchFamily="2" charset="-78"/>
              </a:rPr>
              <a:t>القرارات الوزارية</a:t>
            </a:r>
            <a:endParaRPr lang="en-US" sz="2800" b="1" dirty="0">
              <a:cs typeface="AL-Hotham" pitchFamily="2" charset="-78"/>
            </a:endParaRPr>
          </a:p>
        </p:txBody>
      </p:sp>
      <p:sp>
        <p:nvSpPr>
          <p:cNvPr id="14" name="Rounded Rectangle 13"/>
          <p:cNvSpPr/>
          <p:nvPr/>
        </p:nvSpPr>
        <p:spPr>
          <a:xfrm>
            <a:off x="2627313" y="4437063"/>
            <a:ext cx="1944687" cy="17287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4000" b="1" dirty="0">
                <a:cs typeface="AL-Hotham" pitchFamily="2" charset="-78"/>
              </a:rPr>
              <a:t>اللوائح</a:t>
            </a:r>
            <a:endParaRPr lang="en-US" sz="4000" b="1" dirty="0">
              <a:cs typeface="AL-Hotham"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Retrospect</Template>
  <TotalTime>10303</TotalTime>
  <Words>1103</Words>
  <Application>Microsoft Office PowerPoint</Application>
  <PresentationFormat>On-screen Show (4:3)</PresentationFormat>
  <Paragraphs>101</Paragraphs>
  <Slides>21</Slides>
  <Notes>1</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21</vt:i4>
      </vt:variant>
    </vt:vector>
  </HeadingPairs>
  <TitlesOfParts>
    <vt:vector size="33" baseType="lpstr">
      <vt:lpstr>Arial</vt:lpstr>
      <vt:lpstr>Calibri</vt:lpstr>
      <vt:lpstr>Traditional Arabic</vt:lpstr>
      <vt:lpstr>Constantia</vt:lpstr>
      <vt:lpstr>Majalla UI</vt:lpstr>
      <vt:lpstr>Wingdings 2</vt:lpstr>
      <vt:lpstr>SKR HEAD1</vt:lpstr>
      <vt:lpstr>AL-Mateen</vt:lpstr>
      <vt:lpstr>AL-Hotham</vt:lpstr>
      <vt:lpstr>AL-Mohanad</vt:lpstr>
      <vt:lpstr>Flow</vt:lpstr>
      <vt:lpstr>1_Flow</vt:lpstr>
      <vt:lpstr> مقرر  الأصول الاجتماعية للتربية الفرقة الثالثة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AAT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استراتيجية التعلم التعاوني</dc:title>
  <dc:creator>yaqoob</dc:creator>
  <cp:lastModifiedBy>Dr.Mohamed</cp:lastModifiedBy>
  <cp:revision>734</cp:revision>
  <dcterms:created xsi:type="dcterms:W3CDTF">2005-02-06T11:43:18Z</dcterms:created>
  <dcterms:modified xsi:type="dcterms:W3CDTF">2019-02-28T06:49:47Z</dcterms:modified>
</cp:coreProperties>
</file>